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78" r:id="rId2"/>
    <p:sldMasterId id="2147483685" r:id="rId3"/>
    <p:sldMasterId id="2147483690" r:id="rId4"/>
    <p:sldMasterId id="2147483695" r:id="rId5"/>
    <p:sldMasterId id="2147483703" r:id="rId6"/>
  </p:sldMasterIdLst>
  <p:notesMasterIdLst>
    <p:notesMasterId r:id="rId22"/>
  </p:notesMasterIdLst>
  <p:sldIdLst>
    <p:sldId id="334" r:id="rId7"/>
    <p:sldId id="1780" r:id="rId8"/>
    <p:sldId id="1787" r:id="rId9"/>
    <p:sldId id="1788" r:id="rId10"/>
    <p:sldId id="1789" r:id="rId11"/>
    <p:sldId id="1790" r:id="rId12"/>
    <p:sldId id="1791" r:id="rId13"/>
    <p:sldId id="1792" r:id="rId14"/>
    <p:sldId id="1793" r:id="rId15"/>
    <p:sldId id="1794" r:id="rId16"/>
    <p:sldId id="1795" r:id="rId17"/>
    <p:sldId id="1796" r:id="rId18"/>
    <p:sldId id="1803" r:id="rId19"/>
    <p:sldId id="1771" r:id="rId20"/>
    <p:sldId id="179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ber Israelsen" initials="AI" lastIdx="1" clrIdx="0">
    <p:extLst>
      <p:ext uri="{19B8F6BF-5375-455C-9EA6-DF929625EA0E}">
        <p15:presenceInfo xmlns:p15="http://schemas.microsoft.com/office/powerpoint/2012/main" userId="590ccaf7a7639fd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E5353B"/>
    <a:srgbClr val="D92D6D"/>
    <a:srgbClr val="F24381"/>
    <a:srgbClr val="FFC000"/>
    <a:srgbClr val="D45B07"/>
    <a:srgbClr val="5129B2"/>
    <a:srgbClr val="E6F2F8"/>
    <a:srgbClr val="CBCBCB"/>
    <a:srgbClr val="E7E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99" autoAdjust="0"/>
    <p:restoredTop sz="48179" autoAdjust="0"/>
  </p:normalViewPr>
  <p:slideViewPr>
    <p:cSldViewPr snapToGrid="0" showGuides="1">
      <p:cViewPr varScale="1">
        <p:scale>
          <a:sx n="54" d="100"/>
          <a:sy n="54" d="100"/>
        </p:scale>
        <p:origin x="438" y="78"/>
      </p:cViewPr>
      <p:guideLst>
        <p:guide orient="horz" pos="2184"/>
        <p:guide pos="3840"/>
      </p:guideLst>
    </p:cSldViewPr>
  </p:slideViewPr>
  <p:outlineViewPr>
    <p:cViewPr>
      <p:scale>
        <a:sx n="33" d="100"/>
        <a:sy n="33" d="100"/>
      </p:scale>
      <p:origin x="0" y="-23952"/>
    </p:cViewPr>
  </p:outlineViewPr>
  <p:notesTextViewPr>
    <p:cViewPr>
      <p:scale>
        <a:sx n="87" d="100"/>
        <a:sy n="87"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D9BCCA-CBA1-419B-A425-329B3B814C43}" type="datetimeFigureOut">
              <a:rPr lang="en-US" smtClean="0"/>
              <a:t>10/23/2022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252EC1-BBF4-4B78-8366-A02C4FFA1F92}" type="slidenum">
              <a:rPr lang="en-US" smtClean="0"/>
              <a:t>‹#›</a:t>
            </a:fld>
            <a:endParaRPr lang="en-US"/>
          </a:p>
        </p:txBody>
      </p:sp>
    </p:spTree>
    <p:extLst>
      <p:ext uri="{BB962C8B-B14F-4D97-AF65-F5344CB8AC3E}">
        <p14:creationId xmlns:p14="http://schemas.microsoft.com/office/powerpoint/2010/main" val="1594614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m13-01 = “Module Introduction”</a:t>
            </a:r>
          </a:p>
          <a:p>
            <a:endParaRPr lang="en-US" dirty="0"/>
          </a:p>
          <a:p>
            <a:r>
              <a:rPr lang="en-US" dirty="0"/>
              <a:t>Welcome back, everyone, and thanks for sticking with me!  This, of course, is AWS Certified Solutions Architect Associate and I’m your guide, Amber Israelsen.</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1398984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motivation behind this is that a company might want to limit the AWS resources that can be used.  There are 200+ services in AWS now, and companies want some sort of governance and consistency in what and how their teams are doing development.  So the IT department says, okay, we only want to use these, let’s say, 20 services, and they put those in various portfolios.  So it gives them some guardrails for how they’re using AWS.</a:t>
            </a:r>
          </a:p>
          <a:p>
            <a:endParaRPr lang="en-US" dirty="0"/>
          </a:p>
          <a:p>
            <a:r>
              <a:rPr lang="en-US" dirty="0"/>
              <a:t>And then the engineering teams that are doing the work, they can go into the catalog and say, okay, I’m building a website, let’s say, and provision the different approved products that are part of that portfolio and know that it’s okay to use them.</a:t>
            </a:r>
          </a:p>
          <a:p>
            <a:endParaRPr lang="en-US" dirty="0"/>
          </a:p>
          <a:p>
            <a:r>
              <a:rPr lang="en-US" dirty="0"/>
              <a:t>So for the exam, if you get a question about centrally managing what services are available, then think Service Catalog.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7343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m13-05 </a:t>
            </a:r>
            <a:r>
              <a:rPr lang="en-US" sz="1200" b="1" dirty="0"/>
              <a:t>= “AWS Systems Manager and Parameter Store Overview”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All right.  We’ve seen how to create various AWS resources, and at some point, you’ll probably end up with quite the fleet of servers—EC2 instances if you’re using AWS, and physical servers if you’re also running things on-premises.  You can imagine there could be dozens, hundreds or thousands of servers.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And at some point (</a:t>
            </a:r>
            <a:r>
              <a:rPr lang="en-US" sz="1200" b="1" dirty="0"/>
              <a:t>click</a:t>
            </a:r>
            <a:r>
              <a:rPr lang="en-US" sz="1200" b="0" dirty="0"/>
              <a:t>), you’re probably going to need to patch all of those servers or run some other command, maybe update drivers or install a piece of software on all your machines.  If you have to log into each of those servers manually and do the updates, that would be very tedious and time-consuming.</a:t>
            </a:r>
          </a:p>
          <a:p>
            <a:endParaRPr lang="en-US" sz="1200" b="1"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358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where AWS Systems Manager or </a:t>
            </a:r>
            <a:r>
              <a:rPr lang="en-US" dirty="0" err="1"/>
              <a:t>SSM</a:t>
            </a:r>
            <a:r>
              <a:rPr lang="en-US" dirty="0"/>
              <a:t> comes in.  This service is used to manage your fleet of servers at scale, which includes your EC2 instances in AWS, and also on-premises servers if you have them.</a:t>
            </a:r>
          </a:p>
          <a:p>
            <a:endParaRPr lang="en-US" dirty="0"/>
          </a:p>
          <a:p>
            <a:r>
              <a:rPr lang="en-US" dirty="0"/>
              <a:t>There’s support for both Linux and Windows machines.</a:t>
            </a:r>
          </a:p>
          <a:p>
            <a:endParaRPr lang="en-US" dirty="0"/>
          </a:p>
          <a:p>
            <a:r>
              <a:rPr lang="en-US" dirty="0"/>
              <a:t>Common use cases for this include patching and maintenance</a:t>
            </a:r>
          </a:p>
          <a:p>
            <a:r>
              <a:rPr lang="en-US" dirty="0"/>
              <a:t>There’s also a “Run Command” in </a:t>
            </a:r>
            <a:r>
              <a:rPr lang="en-US" dirty="0" err="1"/>
              <a:t>SSM</a:t>
            </a:r>
            <a:r>
              <a:rPr lang="en-US" dirty="0"/>
              <a:t> that’s used for things like installing applications, capturing log files, updating configuration and so on across all your systems</a:t>
            </a:r>
          </a:p>
          <a:p>
            <a:endParaRPr lang="en-US" dirty="0"/>
          </a:p>
          <a:p>
            <a:r>
              <a:rPr lang="en-US" dirty="0"/>
              <a:t>And finally, there’s a feature called Parameter Store where you can manage global configuration settings—things like database strings, Amazon Machine Image IDs, passwords and so on.</a:t>
            </a:r>
          </a:p>
          <a:p>
            <a:endParaRPr lang="en-US" dirty="0"/>
          </a:p>
          <a:p>
            <a:r>
              <a:rPr lang="en-US" dirty="0"/>
              <a:t>So it’s very comprehensive and kind of an advanced topic.  For the exam, though, if you get questions about how to manage or patch a large number of systems at scale, including those on-premises, then AWS Systems Manager is probably what you want.</a:t>
            </a:r>
          </a:p>
          <a:p>
            <a:endParaRPr lang="en-US" dirty="0"/>
          </a:p>
          <a:p>
            <a:r>
              <a:rPr lang="en-US" dirty="0"/>
              <a:t>Now let’s talk in a little more detail about this final bullet, the Parameter Store.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63933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motivation for Parameter Store is something like this...</a:t>
            </a:r>
          </a:p>
          <a:p>
            <a:endParaRPr lang="en-US" dirty="0"/>
          </a:p>
          <a:p>
            <a:r>
              <a:rPr lang="en-US" dirty="0"/>
              <a:t>(</a:t>
            </a:r>
            <a:r>
              <a:rPr lang="en-US" b="1" dirty="0"/>
              <a:t>click</a:t>
            </a:r>
            <a:r>
              <a:rPr lang="en-US" dirty="0"/>
              <a:t>) You have an application, or even just a CloudFormation template that’s used to build some infrastructure, and it needs (</a:t>
            </a:r>
            <a:r>
              <a:rPr lang="en-US" b="1" dirty="0"/>
              <a:t>click</a:t>
            </a:r>
            <a:r>
              <a:rPr lang="en-US" dirty="0"/>
              <a:t>) access to things like database strings or the ID of an Amazon Machine Image or AMI, maybe license codes or passwords, user names, that kind of thing.  Configuration and secrets information.</a:t>
            </a:r>
          </a:p>
          <a:p>
            <a:endParaRPr lang="en-US" dirty="0"/>
          </a:p>
          <a:p>
            <a:r>
              <a:rPr lang="en-US" dirty="0"/>
              <a:t>By now, you should hopefully know that you shouldn’t be hard-coding that stuff into your code.  Instead, you’d store it in Parameter Store and then retrieve it using your application’s code or from a CloudFormation template.</a:t>
            </a:r>
          </a:p>
        </p:txBody>
      </p:sp>
      <p:sp>
        <p:nvSpPr>
          <p:cNvPr id="4" name="Slide Number Placeholder 3"/>
          <p:cNvSpPr>
            <a:spLocks noGrp="1"/>
          </p:cNvSpPr>
          <p:nvPr>
            <p:ph type="sldNum" sz="quarter" idx="5"/>
          </p:nvPr>
        </p:nvSpPr>
        <p:spPr/>
        <p:txBody>
          <a:bodyPr/>
          <a:lstStyle/>
          <a:p>
            <a:fld id="{0C252EC1-BBF4-4B78-8366-A02C4FFA1F92}" type="slidenum">
              <a:rPr lang="en-US" smtClean="0"/>
              <a:t>13</a:t>
            </a:fld>
            <a:endParaRPr lang="en-US"/>
          </a:p>
        </p:txBody>
      </p:sp>
    </p:spTree>
    <p:extLst>
      <p:ext uri="{BB962C8B-B14F-4D97-AF65-F5344CB8AC3E}">
        <p14:creationId xmlns:p14="http://schemas.microsoft.com/office/powerpoint/2010/main" val="450282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you might be thinking, well, that sounds an awful lot like Secrets Manager that we covered in the Security module.  And you are correct!  They’re very similar.  But there are a couple key differences, and you might have questions on the exam that test whether you know the differences, so let’s go over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Parameter Store: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store encrypted AND unencrypted data (uses KMS for encryption)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Uses IAM to control access to secrets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Integrates with CloudFormation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additional cost, up to </a:t>
            </a:r>
            <a:br>
              <a:rPr lang="en-US" dirty="0"/>
            </a:br>
            <a:r>
              <a:rPr lang="en-US" dirty="0"/>
              <a:t>10,000 parameters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Does not support secrets rotation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then on the other side, for Secrets Manager…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ONLY store encrypted data </a:t>
            </a:r>
            <a:br>
              <a:rPr lang="en-US" dirty="0"/>
            </a:br>
            <a:r>
              <a:rPr lang="en-US" dirty="0"/>
              <a:t>(uses KMS for encryption)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Uses IAM to control access to secrets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Integrates with CloudFormation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$0.40 per stored secret and $0.05 for 10,000 API calls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automatically rotate secrets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generate random secrets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similar, but with a couple key differences.  If you get a question on the exam that mentions you need to rotate secrets, then think of Secrets Manager.  Or if there’s a question about storing unencrypted or plain text data, then Parameter Store is the only option there.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https://acloudguru.com/blog/engineering/an-inside-look-at-aws-secrets-manager-vs-parameter-store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18152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m13-06 = “Important Points to Remember”</a:t>
            </a:r>
          </a:p>
          <a:p>
            <a:endParaRPr lang="en-US" dirty="0"/>
          </a:p>
          <a:p>
            <a:r>
              <a:rPr lang="en-US" dirty="0"/>
              <a:t>CLOUDFORMATION</a:t>
            </a:r>
          </a:p>
          <a:p>
            <a:r>
              <a:rPr lang="en-US" dirty="0"/>
              <a:t>“Infrastructure as Code,” defined in a JSON or YAML template</a:t>
            </a:r>
          </a:p>
          <a:p>
            <a:r>
              <a:rPr lang="en-US" dirty="0"/>
              <a:t>Repeatable way to deploy, update and delete resources</a:t>
            </a:r>
          </a:p>
          <a:p>
            <a:r>
              <a:rPr lang="en-US" dirty="0"/>
              <a:t>Can be used cross-account and cross-region</a:t>
            </a:r>
          </a:p>
          <a:p>
            <a:r>
              <a:rPr lang="en-US" dirty="0"/>
              <a:t>SERVICE CATALOG</a:t>
            </a:r>
          </a:p>
          <a:p>
            <a:r>
              <a:rPr lang="en-US" dirty="0"/>
              <a:t>An approved “catalog” of products that developers can use</a:t>
            </a:r>
          </a:p>
          <a:p>
            <a:r>
              <a:rPr lang="en-US" dirty="0"/>
              <a:t>Organized into portfolios (e.g., web development, data analysis)</a:t>
            </a:r>
          </a:p>
          <a:p>
            <a:r>
              <a:rPr lang="en-US" dirty="0"/>
              <a:t>SYSTEMS MANAGER (</a:t>
            </a:r>
            <a:r>
              <a:rPr lang="en-US" dirty="0" err="1"/>
              <a:t>SSM</a:t>
            </a:r>
            <a:r>
              <a:rPr lang="en-US" dirty="0"/>
              <a:t>)</a:t>
            </a:r>
          </a:p>
          <a:p>
            <a:r>
              <a:rPr lang="en-US" dirty="0"/>
              <a:t>Manage a fleet of servers at scale</a:t>
            </a:r>
          </a:p>
          <a:p>
            <a:r>
              <a:rPr lang="en-US" dirty="0"/>
              <a:t>Commonly used for patching and maintenance</a:t>
            </a:r>
          </a:p>
          <a:p>
            <a:r>
              <a:rPr lang="en-US" dirty="0"/>
              <a:t>Parameter Store is used to store configuration information and secrets </a:t>
            </a:r>
            <a:br>
              <a:rPr lang="en-US" dirty="0"/>
            </a:br>
            <a:r>
              <a:rPr lang="en-US" dirty="0"/>
              <a:t>(unencrypted AND encrypted)</a:t>
            </a:r>
          </a:p>
          <a:p>
            <a:r>
              <a:rPr lang="en-US" dirty="0"/>
              <a:t>If you need to rotate secrets, you should use Secrets Manager instead</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9530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continue to make good progress, having covered security and compliance in the last module.  In this module, we’re going to move on to talk about automation and governance.  Which I know can be broad and vague terms sometimes.  But this will include services like CloudFormation—or infrastructure as code—Service Catalog, Systems Manager and other services that take some of the manual work and guesswork out of setting up and maintaining your infrastructure.</a:t>
            </a:r>
          </a:p>
          <a:p>
            <a:endParaRPr lang="en-US" dirty="0"/>
          </a:p>
          <a:p>
            <a:r>
              <a:rPr lang="en-US" dirty="0"/>
              <a:t>Let’s get started.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0313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m13-02 </a:t>
            </a:r>
            <a:r>
              <a:rPr lang="en-US" sz="1200" b="1" dirty="0"/>
              <a:t>= “CloudFormation Overview” – re-use m4-72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r>
              <a:rPr lang="en-US" dirty="0"/>
              <a:t>Now let’s move on to talk about CloudFormation.  This is </a:t>
            </a:r>
            <a:r>
              <a:rPr lang="en-US" dirty="0" err="1"/>
              <a:t>AWS’s</a:t>
            </a:r>
            <a:r>
              <a:rPr lang="en-US" dirty="0"/>
              <a:t> “infrastructure as code” solution.  This is a really powerful service in AWS, and it’s core to everything else.</a:t>
            </a:r>
          </a:p>
          <a:p>
            <a:endParaRPr lang="en-US" dirty="0"/>
          </a:p>
          <a:p>
            <a:r>
              <a:rPr lang="en-US" dirty="0"/>
              <a:t>You might have a fairly small or simple project—but even so, let’s say you need an (</a:t>
            </a:r>
            <a:r>
              <a:rPr lang="en-US" b="1" dirty="0"/>
              <a:t>click</a:t>
            </a:r>
            <a:r>
              <a:rPr lang="en-US" dirty="0"/>
              <a:t>) EC2 instance, and another (</a:t>
            </a:r>
            <a:r>
              <a:rPr lang="en-US" b="1" dirty="0"/>
              <a:t>click</a:t>
            </a:r>
            <a:r>
              <a:rPr lang="en-US" dirty="0"/>
              <a:t>) EC2 instance, you want an (</a:t>
            </a:r>
            <a:r>
              <a:rPr lang="en-US" b="1" dirty="0"/>
              <a:t>click</a:t>
            </a:r>
            <a:r>
              <a:rPr lang="en-US" dirty="0"/>
              <a:t>) auto-scaling group and then you also (</a:t>
            </a:r>
            <a:r>
              <a:rPr lang="en-US" b="1" dirty="0"/>
              <a:t>click</a:t>
            </a:r>
            <a:r>
              <a:rPr lang="en-US" dirty="0"/>
              <a:t>) need a load balancer, you need (</a:t>
            </a:r>
            <a:r>
              <a:rPr lang="en-US" b="1" dirty="0"/>
              <a:t>click</a:t>
            </a:r>
            <a:r>
              <a:rPr lang="en-US" dirty="0"/>
              <a:t>) a database or two just to build a simple website for your users.</a:t>
            </a:r>
          </a:p>
          <a:p>
            <a:endParaRPr lang="en-US" dirty="0"/>
          </a:p>
          <a:p>
            <a:r>
              <a:rPr lang="en-US" dirty="0"/>
              <a:t>You can imagine that having to go spin up all of those resources manually could be tedious and time-consuming, and you might not remember all the details of how you did it, so you might get a slightly different setup each time you did it.  AND this isn’t even a large or complicated project—you can imagine some companies have hundreds or thousands of infrastructure resources they need to spin up, and dozens or hundreds of people doing that work at any given time.</a:t>
            </a:r>
          </a:p>
          <a:p>
            <a:endParaRPr lang="en-US" dirty="0"/>
          </a:p>
          <a:p>
            <a:endParaRPr lang="en-US" dirty="0"/>
          </a:p>
          <a:p>
            <a:endParaRPr lang="en-US" sz="1200" b="1" dirty="0"/>
          </a:p>
          <a:p>
            <a:endParaRPr lang="en-US" sz="1200" b="1" dirty="0"/>
          </a:p>
          <a:p>
            <a:endParaRPr lang="en-US" sz="1200"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233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Wouldn’t it be easier to say, I want—and then define the resources and configuration for them--</a:t>
            </a:r>
          </a:p>
          <a:p>
            <a:pPr marL="457200" indent="-457200">
              <a:buFont typeface="Arial" panose="020B0604020202020204" pitchFamily="34" charset="0"/>
              <a:buChar char="•"/>
            </a:pPr>
            <a:r>
              <a:rPr lang="en-US" sz="1200" dirty="0">
                <a:solidFill>
                  <a:schemeClr val="tx1"/>
                </a:solidFill>
              </a:rPr>
              <a:t>2 EC2 instances with this configuration</a:t>
            </a:r>
          </a:p>
          <a:p>
            <a:pPr marL="457200" indent="-457200">
              <a:buFont typeface="Arial" panose="020B0604020202020204" pitchFamily="34" charset="0"/>
              <a:buChar char="•"/>
            </a:pPr>
            <a:r>
              <a:rPr lang="en-US" sz="1200" dirty="0">
                <a:solidFill>
                  <a:schemeClr val="tx1"/>
                </a:solidFill>
              </a:rPr>
              <a:t>An auto-scaling group and load balancer</a:t>
            </a:r>
          </a:p>
          <a:p>
            <a:pPr marL="457200" indent="-457200">
              <a:buFont typeface="Arial" panose="020B0604020202020204" pitchFamily="34" charset="0"/>
              <a:buChar char="•"/>
            </a:pPr>
            <a:r>
              <a:rPr lang="en-US" sz="1200" dirty="0">
                <a:solidFill>
                  <a:schemeClr val="tx1"/>
                </a:solidFill>
              </a:rPr>
              <a:t>1 </a:t>
            </a:r>
            <a:r>
              <a:rPr lang="en-US" sz="1200" dirty="0" err="1">
                <a:solidFill>
                  <a:schemeClr val="tx1"/>
                </a:solidFill>
              </a:rPr>
              <a:t>RDS</a:t>
            </a:r>
            <a:r>
              <a:rPr lang="en-US" sz="1200" dirty="0">
                <a:solidFill>
                  <a:schemeClr val="tx1"/>
                </a:solidFill>
              </a:rPr>
              <a:t> database</a:t>
            </a:r>
          </a:p>
          <a:p>
            <a:pPr marL="457200" indent="-457200">
              <a:buFont typeface="Arial" panose="020B0604020202020204" pitchFamily="34" charset="0"/>
              <a:buChar char="•"/>
            </a:pPr>
            <a:r>
              <a:rPr lang="en-US" sz="1200" dirty="0">
                <a:solidFill>
                  <a:schemeClr val="tx1"/>
                </a:solidFill>
              </a:rPr>
              <a:t>1 </a:t>
            </a:r>
            <a:r>
              <a:rPr lang="en-US" sz="1200" dirty="0" err="1">
                <a:solidFill>
                  <a:schemeClr val="tx1"/>
                </a:solidFill>
              </a:rPr>
              <a:t>VPC</a:t>
            </a:r>
            <a:r>
              <a:rPr lang="en-US" sz="1200" dirty="0">
                <a:solidFill>
                  <a:schemeClr val="tx1"/>
                </a:solidFill>
              </a:rPr>
              <a:t> with 1 public subnet and 1 private subnet</a:t>
            </a:r>
          </a:p>
          <a:p>
            <a:endParaRPr lang="en-US" dirty="0"/>
          </a:p>
          <a:p>
            <a:r>
              <a:rPr lang="en-US" dirty="0"/>
              <a:t>And then those things are automatically built.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4899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Well, that’s basically what you get with CloudFormation.  Here’s an example of a CloudFormation template where you </a:t>
            </a:r>
            <a:r>
              <a:rPr lang="en-US" dirty="0"/>
              <a:t>define the resources you want in a JSON or YAML document and then deploy it.  This, of course, spins up all those resources—whether it’s </a:t>
            </a:r>
            <a:r>
              <a:rPr lang="en-US" dirty="0" err="1"/>
              <a:t>VPC</a:t>
            </a:r>
            <a:r>
              <a:rPr lang="en-US" dirty="0"/>
              <a:t>, databases, EC2 instances, load balancers or any other kind of resource.</a:t>
            </a:r>
            <a:endParaRPr lang="en-US" sz="1200"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1370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benefits of this are huge: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should be obvious, but CloudFormation offers a huge time savings over doing the work manually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repeatable.  You run a template in a dev environment, let’s say, and then you can run it in a test environment and know that you’re getting exactly the same infrastructure and resources with exactly the same configuration.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 changes you make are also done in code, so it’s easy to track what changed.  You can even check the templates into source control, just like you would any other code, so you can see the changes that way too.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you can tear down all the resources at once too with the click on a button.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get more accurate estimates of what things will cost simply by using the CloudFormation template.  So this is pretty huge.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finally, you can use CloudFormation to deploy across AWS accounts and across regions, which is an important point that might come up on the exam.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5342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m13-03 </a:t>
            </a:r>
            <a:r>
              <a:rPr lang="en-US" sz="1200" b="1" dirty="0"/>
              <a:t>= “Deploying a CloudFormation Template” – re-use m4-73, but update badge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r>
              <a:rPr lang="en-US" dirty="0"/>
              <a:t>In this demo, we’ll be using one of the sample templates provided by AWS and then deploy it.  We’ll also take a look at the template itself and revisit some of the things we saw in the slides.</a:t>
            </a:r>
          </a:p>
          <a:p>
            <a:endParaRPr lang="en-US" dirty="0"/>
          </a:p>
          <a:p>
            <a:r>
              <a:rPr lang="en-US" dirty="0"/>
              <a:t>In the </a:t>
            </a:r>
            <a:r>
              <a:rPr lang="en-US" b="1" dirty="0"/>
              <a:t>CloudFormation console</a:t>
            </a:r>
          </a:p>
          <a:p>
            <a:r>
              <a:rPr lang="en-US" b="1" dirty="0"/>
              <a:t>Create stack</a:t>
            </a:r>
          </a:p>
          <a:p>
            <a:endParaRPr lang="en-US" dirty="0"/>
          </a:p>
          <a:p>
            <a:r>
              <a:rPr lang="en-US" dirty="0"/>
              <a:t>You’ve got three options here: template is ready, use a sample or create your own in the Designer.  In the real world, you’ll probably have one already, but I want to make sure you can follow along with the demo so we’re going to use one of the samples that AWS provides.  </a:t>
            </a:r>
            <a:r>
              <a:rPr lang="en-US" b="1" dirty="0"/>
              <a:t>Use a sample template</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ym typeface="Wingdings" panose="05000000000000000000" pitchFamily="2" charset="2"/>
              </a:rPr>
              <a:t>Simple (not multi-AZ) </a:t>
            </a:r>
            <a:r>
              <a:rPr lang="en-US" b="1" dirty="0">
                <a:sym typeface="Wingdings" panose="05000000000000000000" pitchFamily="2" charset="2"/>
              </a:rPr>
              <a:t>LAMP Stack (</a:t>
            </a:r>
            <a:r>
              <a:rPr lang="en-US" b="0" i="0" dirty="0">
                <a:solidFill>
                  <a:srgbClr val="202124"/>
                </a:solidFill>
                <a:effectLst/>
                <a:latin typeface="Roboto" panose="02000000000000000000" pitchFamily="2" charset="0"/>
              </a:rPr>
              <a:t>Linux, Apache, MySQL, and PHP</a:t>
            </a:r>
            <a:r>
              <a:rPr lang="en-US" b="1" dirty="0">
                <a:sym typeface="Wingdings" panose="05000000000000000000" pitchFamily="2" charset="2"/>
              </a:rPr>
              <a:t>)</a:t>
            </a:r>
            <a:r>
              <a:rPr lang="en-US" dirty="0">
                <a:sym typeface="Wingdings" panose="05000000000000000000" pitchFamily="2" charset="2"/>
              </a:rPr>
              <a:t>, which will deploy a single EC2 instance and a MySQL database.</a:t>
            </a:r>
            <a:endParaRPr lang="en-US" dirty="0"/>
          </a:p>
          <a:p>
            <a:endParaRPr lang="en-US" dirty="0"/>
          </a:p>
          <a:p>
            <a:r>
              <a:rPr lang="en-US" b="1" dirty="0"/>
              <a:t>View in Designer</a:t>
            </a:r>
          </a:p>
          <a:p>
            <a:endParaRPr lang="en-US" dirty="0"/>
          </a:p>
          <a:p>
            <a:r>
              <a:rPr lang="en-US" dirty="0"/>
              <a:t>And this designer gives you a nice visual of what you’re creating (might need to put zoom level all the way to the top + sign) , as well as the code down below that’s defining that deployment.  You can make modifications on the graphical part of the designer, but I tend to just use the code.</a:t>
            </a:r>
          </a:p>
          <a:p>
            <a:endParaRPr lang="en-US" dirty="0"/>
          </a:p>
          <a:p>
            <a:r>
              <a:rPr lang="en-US" dirty="0"/>
              <a:t>So here you’ll see things like database name, database user, scrolling down, you’ll see the Resources section, with an EC2 instance, an </a:t>
            </a:r>
            <a:r>
              <a:rPr lang="en-US" dirty="0" err="1"/>
              <a:t>index.php</a:t>
            </a:r>
            <a:r>
              <a:rPr lang="en-US" dirty="0"/>
              <a:t> page we’re going to create when we launch the instance, and we’ll be able to navigate to that web page.  We’ve also got a security group down here at the bottom.</a:t>
            </a:r>
          </a:p>
          <a:p>
            <a:endParaRPr lang="en-US" dirty="0"/>
          </a:p>
          <a:p>
            <a:r>
              <a:rPr lang="en-US" dirty="0"/>
              <a:t>But let’s back up (click </a:t>
            </a:r>
            <a:r>
              <a:rPr lang="en-US" b="1" dirty="0"/>
              <a:t>Close link at top</a:t>
            </a:r>
            <a:r>
              <a:rPr lang="en-US" dirty="0"/>
              <a:t>), close out of the designer, and go ahead and deploy this.</a:t>
            </a:r>
          </a:p>
          <a:p>
            <a:endParaRPr lang="en-US" dirty="0"/>
          </a:p>
          <a:p>
            <a:r>
              <a:rPr lang="en-US" b="1" dirty="0"/>
              <a:t>Parameters</a:t>
            </a:r>
            <a:r>
              <a:rPr lang="en-US" dirty="0"/>
              <a:t>:</a:t>
            </a:r>
          </a:p>
          <a:p>
            <a:r>
              <a:rPr lang="en-US" b="1" dirty="0"/>
              <a:t>Stack name</a:t>
            </a:r>
            <a:r>
              <a:rPr lang="en-US" dirty="0"/>
              <a:t>: my-lamp-stack</a:t>
            </a:r>
          </a:p>
          <a:p>
            <a:r>
              <a:rPr lang="en-US" b="1" dirty="0" err="1"/>
              <a:t>DBPassword</a:t>
            </a:r>
            <a:r>
              <a:rPr lang="en-US" dirty="0"/>
              <a:t>: password</a:t>
            </a:r>
          </a:p>
          <a:p>
            <a:r>
              <a:rPr lang="en-US" b="1" dirty="0" err="1"/>
              <a:t>DBRootPassword</a:t>
            </a:r>
            <a:r>
              <a:rPr lang="en-US" dirty="0"/>
              <a:t>: password</a:t>
            </a:r>
          </a:p>
          <a:p>
            <a:r>
              <a:rPr lang="en-US" b="1" dirty="0" err="1"/>
              <a:t>DBUser</a:t>
            </a:r>
            <a:r>
              <a:rPr lang="en-US" dirty="0"/>
              <a:t>: admin</a:t>
            </a:r>
          </a:p>
          <a:p>
            <a:r>
              <a:rPr lang="en-US" b="1" dirty="0" err="1"/>
              <a:t>KeyName</a:t>
            </a:r>
            <a:r>
              <a:rPr lang="en-US" dirty="0"/>
              <a:t>: </a:t>
            </a:r>
            <a:r>
              <a:rPr lang="en-US" dirty="0" err="1"/>
              <a:t>MyKeyPair</a:t>
            </a:r>
            <a:endParaRPr lang="en-US" dirty="0"/>
          </a:p>
          <a:p>
            <a:endParaRPr lang="en-US" dirty="0"/>
          </a:p>
          <a:p>
            <a:r>
              <a:rPr lang="en-US" b="1" dirty="0"/>
              <a:t>Next, Next, Create Stack</a:t>
            </a:r>
          </a:p>
          <a:p>
            <a:r>
              <a:rPr lang="en-US" dirty="0"/>
              <a:t>Watch progress (creating security group, creating instance…)</a:t>
            </a:r>
          </a:p>
          <a:p>
            <a:r>
              <a:rPr lang="en-US" dirty="0"/>
              <a:t>Done – show </a:t>
            </a:r>
            <a:r>
              <a:rPr lang="en-US" b="1" dirty="0"/>
              <a:t>Resources</a:t>
            </a:r>
            <a:r>
              <a:rPr lang="en-US" dirty="0"/>
              <a:t> tab and </a:t>
            </a:r>
            <a:r>
              <a:rPr lang="en-US" b="1" dirty="0"/>
              <a:t>Outputs</a:t>
            </a:r>
            <a:r>
              <a:rPr lang="en-US" dirty="0"/>
              <a:t> (also show if you go to EC2 console and instances, it’s there)</a:t>
            </a:r>
          </a:p>
          <a:p>
            <a:endParaRPr lang="en-US" dirty="0"/>
          </a:p>
          <a:p>
            <a:r>
              <a:rPr lang="en-US" dirty="0"/>
              <a:t>Go to </a:t>
            </a:r>
            <a:r>
              <a:rPr lang="en-US" b="1" dirty="0" err="1"/>
              <a:t>WebsiteURL</a:t>
            </a:r>
            <a:r>
              <a:rPr lang="en-US" b="1" dirty="0"/>
              <a:t> </a:t>
            </a:r>
            <a:r>
              <a:rPr lang="en-US" dirty="0"/>
              <a:t>and show it’s live</a:t>
            </a:r>
          </a:p>
          <a:p>
            <a:endParaRPr lang="en-US" dirty="0"/>
          </a:p>
          <a:p>
            <a:r>
              <a:rPr lang="en-US" dirty="0"/>
              <a:t>So that’s how to create a new stack, which is pretty straightforward.  Now let’s see how easy it is to delete all those resources as well.</a:t>
            </a:r>
          </a:p>
          <a:p>
            <a:endParaRPr lang="en-US" dirty="0"/>
          </a:p>
          <a:p>
            <a:r>
              <a:rPr lang="en-US" dirty="0"/>
              <a:t>So in our </a:t>
            </a:r>
            <a:r>
              <a:rPr lang="en-US" b="1" dirty="0"/>
              <a:t>EC2 list of instances</a:t>
            </a:r>
            <a:r>
              <a:rPr lang="en-US" dirty="0"/>
              <a:t>, we have one there.  </a:t>
            </a:r>
          </a:p>
          <a:p>
            <a:endParaRPr lang="en-US" dirty="0"/>
          </a:p>
          <a:p>
            <a:r>
              <a:rPr lang="en-US" b="1" dirty="0"/>
              <a:t>Delete stack</a:t>
            </a:r>
          </a:p>
          <a:p>
            <a:r>
              <a:rPr lang="en-US" b="1" dirty="0"/>
              <a:t>Show events</a:t>
            </a:r>
            <a:r>
              <a:rPr lang="en-US" dirty="0"/>
              <a:t>, that it’s in progress</a:t>
            </a:r>
          </a:p>
          <a:p>
            <a:endParaRPr lang="en-US" dirty="0"/>
          </a:p>
          <a:p>
            <a:r>
              <a:rPr lang="en-US" dirty="0"/>
              <a:t>When it’s done, </a:t>
            </a:r>
            <a:r>
              <a:rPr lang="en-US" b="1" dirty="0"/>
              <a:t>show that the instance is gone</a:t>
            </a:r>
          </a:p>
          <a:p>
            <a:endParaRPr lang="en-US" dirty="0"/>
          </a:p>
          <a:p>
            <a:r>
              <a:rPr lang="en-US" dirty="0"/>
              <a:t>So that’s it—that’s how to create infrastructure using code.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2322572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m13-04 </a:t>
            </a:r>
            <a:r>
              <a:rPr lang="en-US" sz="1200" b="1" dirty="0"/>
              <a:t>= “AWS Service Catalog Overview”- re-use m4-74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r>
              <a:rPr lang="en-US" dirty="0"/>
              <a:t>I’m not sure how many of us look through actual paper catalogs anymore these days, but just humor me for a minute and pretend you do.  You flip through the catalog—oh, I want that gadget and that widget and that whatever-it-is.  It’s a place to pick things you want.</a:t>
            </a:r>
          </a:p>
          <a:p>
            <a:endParaRPr lang="en-US" dirty="0"/>
          </a:p>
          <a:p>
            <a:r>
              <a:rPr lang="en-US" dirty="0"/>
              <a:t>Well, in AWS, that’s exactly what Service Catalog is too.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6615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 catalog is made up of portfolios.  So (</a:t>
            </a:r>
            <a:r>
              <a:rPr lang="en-US" b="1" dirty="0"/>
              <a:t>click</a:t>
            </a:r>
            <a:r>
              <a:rPr lang="en-US" dirty="0"/>
              <a:t>) maybe you have a portfolio for web development and one for data analysis.</a:t>
            </a:r>
          </a:p>
          <a:p>
            <a:endParaRPr lang="en-US" dirty="0"/>
          </a:p>
          <a:p>
            <a:r>
              <a:rPr lang="en-US" dirty="0"/>
              <a:t>(</a:t>
            </a:r>
            <a:r>
              <a:rPr lang="en-US" b="1" dirty="0"/>
              <a:t>click</a:t>
            </a:r>
            <a:r>
              <a:rPr lang="en-US" dirty="0"/>
              <a:t>) And then within a portfolio, you have products.  Maybe web development (</a:t>
            </a:r>
            <a:r>
              <a:rPr lang="en-US" b="1" dirty="0"/>
              <a:t>click</a:t>
            </a:r>
            <a:r>
              <a:rPr lang="en-US" dirty="0"/>
              <a:t>) has products for EC2, application load balancer (</a:t>
            </a:r>
            <a:r>
              <a:rPr lang="en-US" b="1" dirty="0"/>
              <a:t>click</a:t>
            </a:r>
            <a:r>
              <a:rPr lang="en-US" dirty="0"/>
              <a:t>) and a database.  And data analysis would include (</a:t>
            </a:r>
            <a:r>
              <a:rPr lang="en-US" b="1" dirty="0"/>
              <a:t>click</a:t>
            </a:r>
            <a:r>
              <a:rPr lang="en-US" dirty="0"/>
              <a:t>) S3, Athena and </a:t>
            </a:r>
            <a:r>
              <a:rPr lang="en-US" dirty="0" err="1"/>
              <a:t>QuickSight</a:t>
            </a:r>
            <a:r>
              <a:rPr lang="en-US" dirty="0"/>
              <a:t>.  So a product is essentially an AWS service.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528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6899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034508" y="1889759"/>
            <a:ext cx="2926080" cy="2926080"/>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838202"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8226844"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8035110"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4628388"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4436655"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396046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a:t>
            </a:r>
          </a:p>
        </p:txBody>
      </p:sp>
    </p:spTree>
    <p:extLst>
      <p:ext uri="{BB962C8B-B14F-4D97-AF65-F5344CB8AC3E}">
        <p14:creationId xmlns:p14="http://schemas.microsoft.com/office/powerpoint/2010/main" val="31600902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555414" y="469054"/>
            <a:ext cx="3589868" cy="5919895"/>
          </a:xfrm>
          <a:prstGeom prst="rect">
            <a:avLst/>
          </a:prstGeom>
        </p:spPr>
        <p:txBody>
          <a:bodyPr anchor="ctr">
            <a:noAutofit/>
          </a:bodyPr>
          <a:lstStyle>
            <a:lvl1pPr algn="r">
              <a:lnSpc>
                <a:spcPct val="100000"/>
              </a:lnSpc>
              <a:defRPr sz="36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4609253" y="469054"/>
            <a:ext cx="0" cy="5919895"/>
          </a:xfrm>
          <a:prstGeom prst="line">
            <a:avLst/>
          </a:prstGeom>
          <a:ln w="50800">
            <a:solidFill>
              <a:srgbClr val="FF99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5073227" y="469054"/>
            <a:ext cx="6509173" cy="5919895"/>
          </a:xfrm>
          <a:prstGeom prst="rect">
            <a:avLst/>
          </a:prstGeom>
        </p:spPr>
        <p:txBody>
          <a:bodyPr lIns="0" anchor="ctr">
            <a:noAutofit/>
          </a:bodyPr>
          <a:lstStyle>
            <a:lvl1pPr algn="l">
              <a:defRPr sz="2267" b="0" i="0" baseline="0">
                <a:solidFill>
                  <a:srgbClr val="FF9900"/>
                </a:solidFill>
                <a:latin typeface="+mn-lt"/>
                <a:ea typeface="PS TT Commons DemiBold" charset="0"/>
                <a:cs typeface="PS TT Commons DemiBold" charset="0"/>
              </a:defRPr>
            </a:lvl1pPr>
            <a:lvl2pPr algn="l">
              <a:buSzPct val="100000"/>
              <a:defRPr sz="2267" b="0" i="0">
                <a:solidFill>
                  <a:srgbClr val="FF9900"/>
                </a:solidFill>
                <a:latin typeface="PS TT Commons" charset="0"/>
                <a:ea typeface="PS TT Commons" charset="0"/>
                <a:cs typeface="PS TT Commons" charset="0"/>
              </a:defRPr>
            </a:lvl2pPr>
            <a:lvl3pPr marL="804374" indent="-208502" algn="l">
              <a:tabLst/>
              <a:defRPr sz="2267" b="0" i="0">
                <a:solidFill>
                  <a:srgbClr val="FF9900"/>
                </a:solidFill>
                <a:latin typeface="PS TT Commons" charset="0"/>
                <a:ea typeface="PS TT Commons" charset="0"/>
                <a:cs typeface="PS TT Commons" charset="0"/>
              </a:defRPr>
            </a:lvl3pPr>
            <a:lvl4pPr marL="1072146" indent="-189451" algn="l">
              <a:tabLst/>
              <a:defRPr sz="2267" b="0" i="0">
                <a:solidFill>
                  <a:srgbClr val="FF9900"/>
                </a:solidFill>
                <a:latin typeface="PS TT Commons" charset="0"/>
                <a:ea typeface="PS TT Commons" charset="0"/>
                <a:cs typeface="PS TT Commons" charset="0"/>
              </a:defRPr>
            </a:lvl4pPr>
            <a:lvl5pPr marL="1270064" indent="-173575" algn="l">
              <a:tabLst/>
              <a:defRPr sz="2267" b="0" i="0">
                <a:solidFill>
                  <a:srgbClr val="FF9900"/>
                </a:solidFill>
                <a:latin typeface="PS TT Commons" charset="0"/>
                <a:ea typeface="PS TT Commons" charset="0"/>
                <a:cs typeface="PS TT Commons"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9660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034508" y="1889759"/>
            <a:ext cx="2926080" cy="2926080"/>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838202"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8226844"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8035110"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4628388"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4436655"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7247511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a:t>
            </a:r>
          </a:p>
        </p:txBody>
      </p:sp>
    </p:spTree>
    <p:extLst>
      <p:ext uri="{BB962C8B-B14F-4D97-AF65-F5344CB8AC3E}">
        <p14:creationId xmlns:p14="http://schemas.microsoft.com/office/powerpoint/2010/main" val="31349095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50BDF-13CF-438E-B00A-62D2CF9C80A5}"/>
              </a:ext>
            </a:extLst>
          </p:cNvPr>
          <p:cNvSpPr>
            <a:spLocks noGrp="1"/>
          </p:cNvSpPr>
          <p:nvPr>
            <p:ph type="title"/>
          </p:nvPr>
        </p:nvSpPr>
        <p:spPr/>
        <p:txBody>
          <a:bodyPr/>
          <a:lstStyle>
            <a:lvl1pPr algn="l">
              <a:defRPr/>
            </a:lvl1pPr>
          </a:lstStyle>
          <a:p>
            <a:r>
              <a:rPr lang="en-US" dirty="0"/>
              <a:t>Click to edit Master title style</a:t>
            </a:r>
          </a:p>
        </p:txBody>
      </p:sp>
      <p:sp>
        <p:nvSpPr>
          <p:cNvPr id="4" name="Text Placeholder 3">
            <a:extLst>
              <a:ext uri="{FF2B5EF4-FFF2-40B4-BE49-F238E27FC236}">
                <a16:creationId xmlns:a16="http://schemas.microsoft.com/office/drawing/2014/main" id="{9242D7CA-A554-4788-BC50-B7AF3E0F8E4B}"/>
              </a:ext>
            </a:extLst>
          </p:cNvPr>
          <p:cNvSpPr>
            <a:spLocks noGrp="1"/>
          </p:cNvSpPr>
          <p:nvPr>
            <p:ph type="body" sz="quarter" idx="10"/>
          </p:nvPr>
        </p:nvSpPr>
        <p:spPr>
          <a:xfrm>
            <a:off x="838200" y="1604963"/>
            <a:ext cx="10515600" cy="4572000"/>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1540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963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555414" y="469054"/>
            <a:ext cx="3589868" cy="5919895"/>
          </a:xfrm>
          <a:prstGeom prst="rect">
            <a:avLst/>
          </a:prstGeom>
        </p:spPr>
        <p:txBody>
          <a:bodyPr anchor="ctr">
            <a:noAutofit/>
          </a:bodyPr>
          <a:lstStyle>
            <a:lvl1pPr algn="r">
              <a:lnSpc>
                <a:spcPct val="100000"/>
              </a:lnSpc>
              <a:defRPr sz="36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4609253" y="469054"/>
            <a:ext cx="0" cy="5919895"/>
          </a:xfrm>
          <a:prstGeom prst="line">
            <a:avLst/>
          </a:prstGeom>
          <a:ln w="50800">
            <a:solidFill>
              <a:srgbClr val="FF99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5073227" y="469054"/>
            <a:ext cx="6509173" cy="5919895"/>
          </a:xfrm>
          <a:prstGeom prst="rect">
            <a:avLst/>
          </a:prstGeom>
        </p:spPr>
        <p:txBody>
          <a:bodyPr lIns="0" anchor="ctr">
            <a:noAutofit/>
          </a:bodyPr>
          <a:lstStyle>
            <a:lvl1pPr algn="l">
              <a:defRPr sz="2267" b="0" i="0" baseline="0">
                <a:solidFill>
                  <a:srgbClr val="FF9900"/>
                </a:solidFill>
                <a:latin typeface="+mn-lt"/>
                <a:ea typeface="PS TT Commons DemiBold" charset="0"/>
                <a:cs typeface="PS TT Commons DemiBold" charset="0"/>
              </a:defRPr>
            </a:lvl1pPr>
            <a:lvl2pPr algn="l">
              <a:buSzPct val="100000"/>
              <a:defRPr sz="2267" b="0" i="0">
                <a:solidFill>
                  <a:srgbClr val="FF9900"/>
                </a:solidFill>
                <a:latin typeface="PS TT Commons" charset="0"/>
                <a:ea typeface="PS TT Commons" charset="0"/>
                <a:cs typeface="PS TT Commons" charset="0"/>
              </a:defRPr>
            </a:lvl2pPr>
            <a:lvl3pPr marL="804374" indent="-208502" algn="l">
              <a:tabLst/>
              <a:defRPr sz="2267" b="0" i="0">
                <a:solidFill>
                  <a:srgbClr val="FF9900"/>
                </a:solidFill>
                <a:latin typeface="PS TT Commons" charset="0"/>
                <a:ea typeface="PS TT Commons" charset="0"/>
                <a:cs typeface="PS TT Commons" charset="0"/>
              </a:defRPr>
            </a:lvl3pPr>
            <a:lvl4pPr marL="1072146" indent="-189451" algn="l">
              <a:tabLst/>
              <a:defRPr sz="2267" b="0" i="0">
                <a:solidFill>
                  <a:srgbClr val="FF9900"/>
                </a:solidFill>
                <a:latin typeface="PS TT Commons" charset="0"/>
                <a:ea typeface="PS TT Commons" charset="0"/>
                <a:cs typeface="PS TT Commons" charset="0"/>
              </a:defRPr>
            </a:lvl4pPr>
            <a:lvl5pPr marL="1270064" indent="-173575" algn="l">
              <a:tabLst/>
              <a:defRPr sz="2267" b="0" i="0">
                <a:solidFill>
                  <a:srgbClr val="FF9900"/>
                </a:solidFill>
                <a:latin typeface="PS TT Commons" charset="0"/>
                <a:ea typeface="PS TT Commons" charset="0"/>
                <a:cs typeface="PS TT Commons"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8253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034508" y="1889759"/>
            <a:ext cx="2926080" cy="2926080"/>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838202"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8226844"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8035110"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4628388"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4436655"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871231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a:t>
            </a:r>
          </a:p>
        </p:txBody>
      </p:sp>
    </p:spTree>
    <p:extLst>
      <p:ext uri="{BB962C8B-B14F-4D97-AF65-F5344CB8AC3E}">
        <p14:creationId xmlns:p14="http://schemas.microsoft.com/office/powerpoint/2010/main" val="995048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Bullets">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3E5916C-26A5-4146-A5F7-504CB54D6DBE}"/>
              </a:ext>
            </a:extLst>
          </p:cNvPr>
          <p:cNvSpPr>
            <a:spLocks noGrp="1"/>
          </p:cNvSpPr>
          <p:nvPr>
            <p:ph type="title" hasCustomPrompt="1"/>
          </p:nvPr>
        </p:nvSpPr>
        <p:spPr>
          <a:xfrm>
            <a:off x="838200" y="570865"/>
            <a:ext cx="10515600" cy="543832"/>
          </a:xfrm>
        </p:spPr>
        <p:txBody>
          <a:bodyPr/>
          <a:lstStyle>
            <a:lvl1pPr>
              <a:defRPr/>
            </a:lvl1pPr>
          </a:lstStyle>
          <a:p>
            <a:r>
              <a:rPr lang="en-US" dirty="0"/>
              <a:t>Title and Bullets</a:t>
            </a:r>
          </a:p>
        </p:txBody>
      </p:sp>
      <p:sp>
        <p:nvSpPr>
          <p:cNvPr id="8" name="Content Placeholder 6">
            <a:extLst>
              <a:ext uri="{FF2B5EF4-FFF2-40B4-BE49-F238E27FC236}">
                <a16:creationId xmlns:a16="http://schemas.microsoft.com/office/drawing/2014/main" id="{BC126ACE-31B7-4B43-8CD2-29EF74D29E28}"/>
              </a:ext>
            </a:extLst>
          </p:cNvPr>
          <p:cNvSpPr>
            <a:spLocks noGrp="1"/>
          </p:cNvSpPr>
          <p:nvPr>
            <p:ph sz="quarter" idx="10"/>
          </p:nvPr>
        </p:nvSpPr>
        <p:spPr>
          <a:xfrm>
            <a:off x="838200" y="1613141"/>
            <a:ext cx="10515600" cy="4589462"/>
          </a:xfrm>
        </p:spPr>
        <p:txBody>
          <a:bodyPr/>
          <a:lstStyle>
            <a:lvl1pPr marL="457200" indent="-457200">
              <a:buFont typeface="Arial" panose="020B0604020202020204" pitchFamily="34" charset="0"/>
              <a:buChar char="•"/>
              <a:defRPr sz="2800"/>
            </a:lvl1pPr>
            <a:lvl2pPr>
              <a:defRPr sz="24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3406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2788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995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555414" y="469054"/>
            <a:ext cx="3589868" cy="5919895"/>
          </a:xfrm>
          <a:prstGeom prst="rect">
            <a:avLst/>
          </a:prstGeom>
        </p:spPr>
        <p:txBody>
          <a:bodyPr anchor="ctr">
            <a:noAutofit/>
          </a:bodyPr>
          <a:lstStyle>
            <a:lvl1pPr algn="r">
              <a:lnSpc>
                <a:spcPct val="100000"/>
              </a:lnSpc>
              <a:defRPr sz="36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4609253" y="469054"/>
            <a:ext cx="0" cy="5919895"/>
          </a:xfrm>
          <a:prstGeom prst="line">
            <a:avLst/>
          </a:prstGeom>
          <a:ln w="50800">
            <a:solidFill>
              <a:srgbClr val="FF99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5073227" y="469054"/>
            <a:ext cx="6509173" cy="5919895"/>
          </a:xfrm>
          <a:prstGeom prst="rect">
            <a:avLst/>
          </a:prstGeom>
        </p:spPr>
        <p:txBody>
          <a:bodyPr lIns="0" anchor="ctr">
            <a:noAutofit/>
          </a:bodyPr>
          <a:lstStyle>
            <a:lvl1pPr algn="l">
              <a:defRPr sz="2267" b="0" i="0" baseline="0">
                <a:solidFill>
                  <a:srgbClr val="FF9900"/>
                </a:solidFill>
                <a:latin typeface="+mn-lt"/>
                <a:ea typeface="PS TT Commons DemiBold" charset="0"/>
                <a:cs typeface="PS TT Commons DemiBold" charset="0"/>
              </a:defRPr>
            </a:lvl1pPr>
            <a:lvl2pPr algn="l">
              <a:buSzPct val="100000"/>
              <a:defRPr sz="2267" b="0" i="0">
                <a:solidFill>
                  <a:srgbClr val="FF9900"/>
                </a:solidFill>
                <a:latin typeface="PS TT Commons" charset="0"/>
                <a:ea typeface="PS TT Commons" charset="0"/>
                <a:cs typeface="PS TT Commons" charset="0"/>
              </a:defRPr>
            </a:lvl2pPr>
            <a:lvl3pPr marL="804374" indent="-208502" algn="l">
              <a:tabLst/>
              <a:defRPr sz="2267" b="0" i="0">
                <a:solidFill>
                  <a:srgbClr val="FF9900"/>
                </a:solidFill>
                <a:latin typeface="PS TT Commons" charset="0"/>
                <a:ea typeface="PS TT Commons" charset="0"/>
                <a:cs typeface="PS TT Commons" charset="0"/>
              </a:defRPr>
            </a:lvl3pPr>
            <a:lvl4pPr marL="1072146" indent="-189451" algn="l">
              <a:tabLst/>
              <a:defRPr sz="2267" b="0" i="0">
                <a:solidFill>
                  <a:srgbClr val="FF9900"/>
                </a:solidFill>
                <a:latin typeface="PS TT Commons" charset="0"/>
                <a:ea typeface="PS TT Commons" charset="0"/>
                <a:cs typeface="PS TT Commons" charset="0"/>
              </a:defRPr>
            </a:lvl4pPr>
            <a:lvl5pPr marL="1270064" indent="-173575" algn="l">
              <a:tabLst/>
              <a:defRPr sz="2267" b="0" i="0">
                <a:solidFill>
                  <a:srgbClr val="FF9900"/>
                </a:solidFill>
                <a:latin typeface="PS TT Commons" charset="0"/>
                <a:ea typeface="PS TT Commons" charset="0"/>
                <a:cs typeface="PS TT Commons"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89821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8.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theme" Target="../theme/theme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838481"/>
      </p:ext>
    </p:extLst>
  </p:cSld>
  <p:clrMap bg1="lt1" tx1="dk1" bg2="lt2" tx2="dk2" accent1="accent1" accent2="accent2" accent3="accent3" accent4="accent4" accent5="accent5" accent6="accent6" hlink="hlink" folHlink="folHlink"/>
  <p:sldLayoutIdLst>
    <p:sldLayoutId id="2147483675" r:id="rId1"/>
    <p:sldLayoutId id="214748370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838200" y="570865"/>
            <a:ext cx="10515600" cy="543832"/>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838200" y="1825625"/>
            <a:ext cx="10515600" cy="435186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005520"/>
      </p:ext>
    </p:extLst>
  </p:cSld>
  <p:clrMap bg1="lt1" tx1="dk1" bg2="lt2" tx2="dk2" accent1="accent1" accent2="accent2" accent3="accent3" accent4="accent4" accent5="accent5" accent6="accent6" hlink="hlink" folHlink="folHlink"/>
  <p:sldLayoutIdLst>
    <p:sldLayoutId id="2147483679" r:id="rId1"/>
    <p:sldLayoutId id="2147483681" r:id="rId2"/>
    <p:sldLayoutId id="2147483682" r:id="rId3"/>
    <p:sldLayoutId id="2147483701" r:id="rId4"/>
  </p:sldLayoutIdLst>
  <p:txStyles>
    <p:titleStyle>
      <a:lvl1pPr algn="ctr" defTabSz="914423" rtl="0" eaLnBrk="1" latinLnBrk="0" hangingPunct="1">
        <a:lnSpc>
          <a:spcPct val="90000"/>
        </a:lnSpc>
        <a:spcBef>
          <a:spcPct val="0"/>
        </a:spcBef>
        <a:buNone/>
        <a:defRPr sz="3734" kern="1200" baseline="0">
          <a:solidFill>
            <a:schemeClr val="tx1"/>
          </a:solidFill>
          <a:latin typeface="+mj-lt"/>
          <a:ea typeface="+mj-ea"/>
          <a:cs typeface="+mj-cs"/>
        </a:defRPr>
      </a:lvl1pPr>
    </p:titleStyle>
    <p:bodyStyle>
      <a:lvl1pPr marL="57152" marR="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sz="2000" kern="1200">
          <a:solidFill>
            <a:schemeClr val="tx1"/>
          </a:solidFill>
          <a:latin typeface="+mj-lt"/>
          <a:ea typeface="+mn-ea"/>
          <a:cs typeface="+mn-cs"/>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mj-lt"/>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mj-lt"/>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mj-lt"/>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mj-lt"/>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03471"/>
      </p:ext>
    </p:extLst>
  </p:cSld>
  <p:clrMap bg1="lt1" tx1="dk1" bg2="lt2" tx2="dk2" accent1="accent1" accent2="accent2" accent3="accent3" accent4="accent4" accent5="accent5" accent6="accent6" hlink="hlink" folHlink="folHlink"/>
  <p:sldLayoutIdLst>
    <p:sldLayoutId id="214748368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1850234"/>
      </p:ext>
    </p:extLst>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838200" y="570865"/>
            <a:ext cx="10515600" cy="543832"/>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838200" y="1825625"/>
            <a:ext cx="10515600" cy="435186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963852"/>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Lst>
  <p:txStyles>
    <p:titleStyle>
      <a:lvl1pPr algn="ctr" defTabSz="914423" rtl="0" eaLnBrk="1" latinLnBrk="0" hangingPunct="1">
        <a:lnSpc>
          <a:spcPct val="90000"/>
        </a:lnSpc>
        <a:spcBef>
          <a:spcPct val="0"/>
        </a:spcBef>
        <a:buNone/>
        <a:defRPr sz="3734" kern="1200" baseline="0">
          <a:solidFill>
            <a:schemeClr val="tx1"/>
          </a:solidFill>
          <a:latin typeface="+mj-lt"/>
          <a:ea typeface="+mj-ea"/>
          <a:cs typeface="+mj-cs"/>
        </a:defRPr>
      </a:lvl1pPr>
    </p:titleStyle>
    <p:bodyStyle>
      <a:lvl1pPr marL="57152" marR="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sz="2000" kern="1200">
          <a:solidFill>
            <a:schemeClr val="tx1"/>
          </a:solidFill>
          <a:latin typeface="+mj-lt"/>
          <a:ea typeface="+mn-ea"/>
          <a:cs typeface="+mn-cs"/>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mj-lt"/>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mj-lt"/>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mj-lt"/>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mj-lt"/>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838200" y="570865"/>
            <a:ext cx="10515600" cy="543832"/>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838200" y="1825625"/>
            <a:ext cx="10515600" cy="4351867"/>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8969498"/>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Lst>
  <p:txStyles>
    <p:titleStyle>
      <a:lvl1pPr algn="ctr" defTabSz="914423" rtl="0" eaLnBrk="1" latinLnBrk="0" hangingPunct="1">
        <a:lnSpc>
          <a:spcPct val="90000"/>
        </a:lnSpc>
        <a:spcBef>
          <a:spcPct val="0"/>
        </a:spcBef>
        <a:buNone/>
        <a:defRPr sz="3734" kern="1200" baseline="0">
          <a:solidFill>
            <a:schemeClr val="tx1"/>
          </a:solidFill>
          <a:latin typeface="+mj-lt"/>
          <a:ea typeface="+mj-ea"/>
          <a:cs typeface="+mj-cs"/>
        </a:defRPr>
      </a:lvl1pPr>
    </p:titleStyle>
    <p:bodyStyle>
      <a:lvl1pPr marL="57152" marR="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sz="2000" kern="1200">
          <a:solidFill>
            <a:schemeClr val="tx1"/>
          </a:solidFill>
          <a:latin typeface="+mn-lt"/>
          <a:ea typeface="+mn-ea"/>
          <a:cs typeface="+mn-cs"/>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6" y="573752"/>
            <a:ext cx="11082345" cy="3720021"/>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200" normalizeH="0" baseline="0" noProof="0" dirty="0">
                <a:ln>
                  <a:noFill/>
                </a:ln>
                <a:solidFill>
                  <a:srgbClr val="FF9900"/>
                </a:solidFill>
                <a:effectLst/>
                <a:uLnTx/>
                <a:uFillTx/>
                <a:latin typeface="Trebuchet MS" panose="020B0603020202020204" pitchFamily="34" charset="0"/>
                <a:ea typeface="+mn-ea"/>
                <a:cs typeface="+mn-cs"/>
              </a:rPr>
              <a:t>AWS CERTIFIED </a:t>
            </a:r>
            <a:br>
              <a:rPr kumimoji="0" lang="en-US" sz="10800" b="1"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br>
            <a:r>
              <a:rPr kumimoji="0" lang="en-US" sz="7600" b="1" i="0" u="none" strike="noStrike" kern="1200" cap="none" spc="-100" normalizeH="0" baseline="0" noProof="0" dirty="0">
                <a:ln>
                  <a:noFill/>
                </a:ln>
                <a:solidFill>
                  <a:prstClr val="black"/>
                </a:solidFill>
                <a:effectLst/>
                <a:uLnTx/>
                <a:uFillTx/>
                <a:latin typeface="Trebuchet MS" panose="020B0603020202020204" pitchFamily="34" charset="0"/>
                <a:ea typeface="+mn-ea"/>
                <a:cs typeface="+mn-cs"/>
              </a:rPr>
              <a:t>SOLUTIONS ARCHITECT - ASSOCIATE</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050" b="0" i="0" u="none" strike="noStrike" kern="1200" cap="none" spc="0" normalizeH="0" baseline="0" noProof="0" dirty="0">
              <a:ln>
                <a:noFill/>
              </a:ln>
              <a:solidFill>
                <a:srgbClr val="FF9900"/>
              </a:solidFill>
              <a:effectLst/>
              <a:uLnTx/>
              <a:uFillTx/>
              <a:latin typeface="Trebuchet MS" panose="020B0603020202020204" pitchFamily="34" charset="0"/>
              <a:ea typeface="+mn-ea"/>
              <a:cs typeface="+mn-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9900"/>
                </a:solidFill>
                <a:effectLst/>
                <a:uLnTx/>
                <a:uFillTx/>
                <a:latin typeface="Trebuchet MS" panose="020B0603020202020204" pitchFamily="34" charset="0"/>
                <a:ea typeface="+mn-ea"/>
                <a:cs typeface="+mn-cs"/>
              </a:rPr>
              <a:t>Automation and Governance</a:t>
            </a:r>
          </a:p>
        </p:txBody>
      </p:sp>
      <p:pic>
        <p:nvPicPr>
          <p:cNvPr id="5" name="Picture 4" descr="A person with red hair and glasses&#10;&#10;Description automatically generated with low confidence">
            <a:extLst>
              <a:ext uri="{FF2B5EF4-FFF2-40B4-BE49-F238E27FC236}">
                <a16:creationId xmlns:a16="http://schemas.microsoft.com/office/drawing/2014/main" id="{73E8CC66-16EE-4ABC-BCCD-8C705E27F2A9}"/>
              </a:ext>
            </a:extLst>
          </p:cNvPr>
          <p:cNvPicPr>
            <a:picLocks/>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9003" r="6260"/>
          <a:stretch/>
        </p:blipFill>
        <p:spPr>
          <a:xfrm>
            <a:off x="666340" y="4549356"/>
            <a:ext cx="1704467" cy="1705755"/>
          </a:xfrm>
          <a:prstGeom prst="ellipse">
            <a:avLst/>
          </a:prstGeom>
          <a:ln w="6350">
            <a:solidFill>
              <a:schemeClr val="bg1">
                <a:lumMod val="65000"/>
              </a:schemeClr>
            </a:solidFill>
          </a:ln>
        </p:spPr>
      </p:pic>
      <p:sp>
        <p:nvSpPr>
          <p:cNvPr id="9" name="TextBox 8">
            <a:extLst>
              <a:ext uri="{FF2B5EF4-FFF2-40B4-BE49-F238E27FC236}">
                <a16:creationId xmlns:a16="http://schemas.microsoft.com/office/drawing/2014/main" id="{CF2C38AD-68AD-4702-9A7F-BF33C4311D3C}"/>
              </a:ext>
            </a:extLst>
          </p:cNvPr>
          <p:cNvSpPr txBox="1"/>
          <p:nvPr/>
        </p:nvSpPr>
        <p:spPr>
          <a:xfrm>
            <a:off x="2568046" y="5136113"/>
            <a:ext cx="5160108" cy="8925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200" normalizeH="0" baseline="0" noProof="0" dirty="0">
                <a:ln>
                  <a:noFill/>
                </a:ln>
                <a:solidFill>
                  <a:prstClr val="black"/>
                </a:solidFill>
                <a:effectLst/>
                <a:uLnTx/>
                <a:uFillTx/>
                <a:latin typeface="Trebuchet MS" panose="020B0603020202020204"/>
                <a:ea typeface="+mn-ea"/>
                <a:cs typeface="+mn-cs"/>
              </a:rPr>
              <a:t>AMBER ISRAELSEN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a:noFill/>
                </a:ln>
                <a:solidFill>
                  <a:prstClr val="black"/>
                </a:solidFill>
                <a:effectLst/>
                <a:uLnTx/>
                <a:uFillTx/>
                <a:latin typeface="Trebuchet MS" panose="020B0603020202020204"/>
                <a:ea typeface="+mn-ea"/>
                <a:cs typeface="+mn-cs"/>
              </a:rPr>
              <a:t>Developer | Technical Trainer</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3263" y="5167713"/>
            <a:ext cx="1339660" cy="801563"/>
          </a:xfrm>
          <a:prstGeom prst="rect">
            <a:avLst/>
          </a:prstGeom>
        </p:spPr>
      </p:pic>
      <p:pic>
        <p:nvPicPr>
          <p:cNvPr id="10" name="Picture 9" descr="A blue sign with white text&#10;&#10;Description automatically generated with medium confidence">
            <a:extLst>
              <a:ext uri="{FF2B5EF4-FFF2-40B4-BE49-F238E27FC236}">
                <a16:creationId xmlns:a16="http://schemas.microsoft.com/office/drawing/2014/main" id="{4FE99420-6A70-4102-DDC0-68AD320E8192}"/>
              </a:ext>
            </a:extLst>
          </p:cNvPr>
          <p:cNvPicPr>
            <a:picLocks noChangeAspect="1"/>
          </p:cNvPicPr>
          <p:nvPr/>
        </p:nvPicPr>
        <p:blipFill rotWithShape="1">
          <a:blip r:embed="rId6">
            <a:extLst>
              <a:ext uri="{28A0092B-C50C-407E-A947-70E740481C1C}">
                <a14:useLocalDpi xmlns:a14="http://schemas.microsoft.com/office/drawing/2010/main" val="0"/>
              </a:ext>
            </a:extLst>
          </a:blip>
          <a:srcRect l="25313" r="23829"/>
          <a:stretch/>
        </p:blipFill>
        <p:spPr>
          <a:xfrm>
            <a:off x="10313102" y="4907506"/>
            <a:ext cx="1283529" cy="1321975"/>
          </a:xfrm>
          <a:prstGeom prst="rect">
            <a:avLst/>
          </a:prstGeom>
        </p:spPr>
      </p:pic>
    </p:spTree>
    <p:extLst>
      <p:ext uri="{BB962C8B-B14F-4D97-AF65-F5344CB8AC3E}">
        <p14:creationId xmlns:p14="http://schemas.microsoft.com/office/powerpoint/2010/main" val="1232106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DCA0D8-DC8E-4E8F-A8CC-5CCBFDD3DC4C}"/>
              </a:ext>
            </a:extLst>
          </p:cNvPr>
          <p:cNvSpPr>
            <a:spLocks noGrp="1"/>
          </p:cNvSpPr>
          <p:nvPr>
            <p:ph type="body" sz="quarter" idx="10"/>
          </p:nvPr>
        </p:nvSpPr>
        <p:spPr/>
        <p:txBody>
          <a:bodyPr/>
          <a:lstStyle/>
          <a:p>
            <a:r>
              <a:rPr lang="en-US" sz="2800" dirty="0"/>
              <a:t>IT-approved resources that teams can provision</a:t>
            </a:r>
          </a:p>
          <a:p>
            <a:r>
              <a:rPr lang="en-US" sz="2800" dirty="0"/>
              <a:t>Engineering teams can provision things from the catalog</a:t>
            </a:r>
          </a:p>
        </p:txBody>
      </p:sp>
      <p:sp>
        <p:nvSpPr>
          <p:cNvPr id="3" name="Content Placeholder 2">
            <a:extLst>
              <a:ext uri="{FF2B5EF4-FFF2-40B4-BE49-F238E27FC236}">
                <a16:creationId xmlns:a16="http://schemas.microsoft.com/office/drawing/2014/main" id="{1E2A2F44-464B-421B-8EAE-7601435BAFAF}"/>
              </a:ext>
            </a:extLst>
          </p:cNvPr>
          <p:cNvSpPr>
            <a:spLocks noGrp="1"/>
          </p:cNvSpPr>
          <p:nvPr>
            <p:ph sz="quarter" idx="14"/>
          </p:nvPr>
        </p:nvSpPr>
        <p:spPr/>
        <p:txBody>
          <a:bodyPr/>
          <a:lstStyle/>
          <a:p>
            <a:r>
              <a:rPr lang="en-US" dirty="0"/>
              <a:t>AWS </a:t>
            </a:r>
            <a:br>
              <a:rPr lang="en-US" dirty="0"/>
            </a:br>
            <a:r>
              <a:rPr lang="en-US" dirty="0"/>
              <a:t>Service </a:t>
            </a:r>
            <a:br>
              <a:rPr lang="en-US" dirty="0"/>
            </a:br>
            <a:r>
              <a:rPr lang="en-US" dirty="0"/>
              <a:t>Catalog</a:t>
            </a:r>
          </a:p>
        </p:txBody>
      </p:sp>
      <p:pic>
        <p:nvPicPr>
          <p:cNvPr id="4" name="Graphic 6">
            <a:extLst>
              <a:ext uri="{FF2B5EF4-FFF2-40B4-BE49-F238E27FC236}">
                <a16:creationId xmlns:a16="http://schemas.microsoft.com/office/drawing/2014/main" id="{C6A98346-607D-4ABE-AF6F-5D413F602E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8630" y="175143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2765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6FD50AC-2E41-40C8-836C-E4ED429DE298}"/>
              </a:ext>
            </a:extLst>
          </p:cNvPr>
          <p:cNvSpPr/>
          <p:nvPr/>
        </p:nvSpPr>
        <p:spPr>
          <a:xfrm>
            <a:off x="3122673" y="1889543"/>
            <a:ext cx="2373154" cy="2944763"/>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
        <p:nvSpPr>
          <p:cNvPr id="11" name="Rectangle 10">
            <a:extLst>
              <a:ext uri="{FF2B5EF4-FFF2-40B4-BE49-F238E27FC236}">
                <a16:creationId xmlns:a16="http://schemas.microsoft.com/office/drawing/2014/main" id="{8DECF7A1-3599-4E03-8BDA-3AD1F3AB8CEE}"/>
              </a:ext>
            </a:extLst>
          </p:cNvPr>
          <p:cNvSpPr/>
          <p:nvPr/>
        </p:nvSpPr>
        <p:spPr>
          <a:xfrm>
            <a:off x="6696174" y="1893346"/>
            <a:ext cx="2373154" cy="2944763"/>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rebuchet MS" panose="020B0603020202020204"/>
                <a:ea typeface="+mn-ea"/>
                <a:cs typeface="+mn-cs"/>
              </a:rPr>
              <a:t>On-Premises</a:t>
            </a:r>
          </a:p>
        </p:txBody>
      </p:sp>
      <p:pic>
        <p:nvPicPr>
          <p:cNvPr id="12" name="Graphic 60">
            <a:extLst>
              <a:ext uri="{FF2B5EF4-FFF2-40B4-BE49-F238E27FC236}">
                <a16:creationId xmlns:a16="http://schemas.microsoft.com/office/drawing/2014/main" id="{D2B53EB7-35A9-4451-BF65-85C345D2C9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3391" y="2672162"/>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raphic 60">
            <a:extLst>
              <a:ext uri="{FF2B5EF4-FFF2-40B4-BE49-F238E27FC236}">
                <a16:creationId xmlns:a16="http://schemas.microsoft.com/office/drawing/2014/main" id="{6B466681-24B5-4239-A70A-E57521B134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902" y="2672162"/>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60">
            <a:extLst>
              <a:ext uri="{FF2B5EF4-FFF2-40B4-BE49-F238E27FC236}">
                <a16:creationId xmlns:a16="http://schemas.microsoft.com/office/drawing/2014/main" id="{35D19065-D76A-4FAB-9179-D22EFE80C4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3391" y="3667547"/>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Graphic 60">
            <a:extLst>
              <a:ext uri="{FF2B5EF4-FFF2-40B4-BE49-F238E27FC236}">
                <a16:creationId xmlns:a16="http://schemas.microsoft.com/office/drawing/2014/main" id="{B11E2850-FAA9-4638-96BE-EB32A767C2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902" y="3667547"/>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5" descr="Text&#10;&#10;Description automatically generated">
            <a:extLst>
              <a:ext uri="{FF2B5EF4-FFF2-40B4-BE49-F238E27FC236}">
                <a16:creationId xmlns:a16="http://schemas.microsoft.com/office/drawing/2014/main" id="{A867AA97-9A2F-45CF-AE9A-3633382264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7240" y="2514600"/>
            <a:ext cx="914400" cy="914400"/>
          </a:xfrm>
          <a:prstGeom prst="rect">
            <a:avLst/>
          </a:prstGeom>
        </p:spPr>
      </p:pic>
      <p:pic>
        <p:nvPicPr>
          <p:cNvPr id="27" name="Picture 26" descr="Text&#10;&#10;Description automatically generated">
            <a:extLst>
              <a:ext uri="{FF2B5EF4-FFF2-40B4-BE49-F238E27FC236}">
                <a16:creationId xmlns:a16="http://schemas.microsoft.com/office/drawing/2014/main" id="{E0A648E2-C849-4BB0-9C6E-EC27723A93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2751" y="2510797"/>
            <a:ext cx="914400" cy="914400"/>
          </a:xfrm>
          <a:prstGeom prst="rect">
            <a:avLst/>
          </a:prstGeom>
        </p:spPr>
      </p:pic>
      <p:pic>
        <p:nvPicPr>
          <p:cNvPr id="28" name="Picture 27" descr="Text&#10;&#10;Description automatically generated">
            <a:extLst>
              <a:ext uri="{FF2B5EF4-FFF2-40B4-BE49-F238E27FC236}">
                <a16:creationId xmlns:a16="http://schemas.microsoft.com/office/drawing/2014/main" id="{229F39D0-2243-427D-B442-DAF92BFC9E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7240" y="3671350"/>
            <a:ext cx="914400" cy="914400"/>
          </a:xfrm>
          <a:prstGeom prst="rect">
            <a:avLst/>
          </a:prstGeom>
        </p:spPr>
      </p:pic>
      <p:pic>
        <p:nvPicPr>
          <p:cNvPr id="29" name="Picture 28" descr="Text&#10;&#10;Description automatically generated">
            <a:extLst>
              <a:ext uri="{FF2B5EF4-FFF2-40B4-BE49-F238E27FC236}">
                <a16:creationId xmlns:a16="http://schemas.microsoft.com/office/drawing/2014/main" id="{8F524935-415B-4DBB-897A-962B0E88F1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4916" y="3671350"/>
            <a:ext cx="914400" cy="914400"/>
          </a:xfrm>
          <a:prstGeom prst="rect">
            <a:avLst/>
          </a:prstGeom>
        </p:spPr>
      </p:pic>
      <p:pic>
        <p:nvPicPr>
          <p:cNvPr id="31" name="Picture 30" descr="Icon&#10;&#10;Description automatically generated">
            <a:extLst>
              <a:ext uri="{FF2B5EF4-FFF2-40B4-BE49-F238E27FC236}">
                <a16:creationId xmlns:a16="http://schemas.microsoft.com/office/drawing/2014/main" id="{A75D1A34-0301-4327-8C6E-DED170A858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0297" y="1590974"/>
            <a:ext cx="1253204" cy="1253204"/>
          </a:xfrm>
          <a:prstGeom prst="rect">
            <a:avLst/>
          </a:prstGeom>
        </p:spPr>
      </p:pic>
      <p:pic>
        <p:nvPicPr>
          <p:cNvPr id="32" name="Picture 31" descr="A picture containing text, tableware, plate, dishware&#10;&#10;Description automatically generated">
            <a:extLst>
              <a:ext uri="{FF2B5EF4-FFF2-40B4-BE49-F238E27FC236}">
                <a16:creationId xmlns:a16="http://schemas.microsoft.com/office/drawing/2014/main" id="{C1B3A9A7-222B-4779-878A-7AA38AB1AE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1933" y="2010638"/>
            <a:ext cx="691715" cy="413876"/>
          </a:xfrm>
          <a:prstGeom prst="rect">
            <a:avLst/>
          </a:prstGeom>
          <a:solidFill>
            <a:schemeClr val="bg1"/>
          </a:solidFill>
        </p:spPr>
      </p:pic>
      <p:sp>
        <p:nvSpPr>
          <p:cNvPr id="33" name="Speech Bubble: Rectangle with Corners Rounded 32">
            <a:extLst>
              <a:ext uri="{FF2B5EF4-FFF2-40B4-BE49-F238E27FC236}">
                <a16:creationId xmlns:a16="http://schemas.microsoft.com/office/drawing/2014/main" id="{874E4506-A5A9-439E-9BE2-E194C158D8F7}"/>
              </a:ext>
            </a:extLst>
          </p:cNvPr>
          <p:cNvSpPr/>
          <p:nvPr/>
        </p:nvSpPr>
        <p:spPr>
          <a:xfrm>
            <a:off x="338543" y="364950"/>
            <a:ext cx="1613647" cy="1066392"/>
          </a:xfrm>
          <a:prstGeom prst="wedgeRoundRectCallout">
            <a:avLst>
              <a:gd name="adj1" fmla="val -10167"/>
              <a:gd name="adj2" fmla="val 77632"/>
              <a:gd name="adj3" fmla="val 16667"/>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I need to patch all my servers</a:t>
            </a:r>
          </a:p>
        </p:txBody>
      </p:sp>
    </p:spTree>
    <p:extLst>
      <p:ext uri="{BB962C8B-B14F-4D97-AF65-F5344CB8AC3E}">
        <p14:creationId xmlns:p14="http://schemas.microsoft.com/office/powerpoint/2010/main" val="3250159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DCA0D8-DC8E-4E8F-A8CC-5CCBFDD3DC4C}"/>
              </a:ext>
            </a:extLst>
          </p:cNvPr>
          <p:cNvSpPr>
            <a:spLocks noGrp="1"/>
          </p:cNvSpPr>
          <p:nvPr>
            <p:ph type="body" sz="quarter" idx="10"/>
          </p:nvPr>
        </p:nvSpPr>
        <p:spPr/>
        <p:txBody>
          <a:bodyPr/>
          <a:lstStyle/>
          <a:p>
            <a:r>
              <a:rPr lang="en-US" sz="2800" dirty="0">
                <a:latin typeface="+mj-lt"/>
              </a:rPr>
              <a:t>Manage your fleet of servers at scale</a:t>
            </a:r>
          </a:p>
          <a:p>
            <a:pPr lvl="1"/>
            <a:r>
              <a:rPr lang="en-US" sz="2400" dirty="0">
                <a:latin typeface="+mj-lt"/>
              </a:rPr>
              <a:t>EC2 instances and on-premises servers</a:t>
            </a:r>
          </a:p>
          <a:p>
            <a:pPr lvl="1"/>
            <a:r>
              <a:rPr lang="en-US" sz="2400" dirty="0">
                <a:latin typeface="+mj-lt"/>
              </a:rPr>
              <a:t>Supports Linux and Windows</a:t>
            </a:r>
          </a:p>
          <a:p>
            <a:r>
              <a:rPr lang="en-US" sz="2800" dirty="0">
                <a:latin typeface="+mj-lt"/>
              </a:rPr>
              <a:t>Common use cases</a:t>
            </a:r>
          </a:p>
          <a:p>
            <a:pPr lvl="1"/>
            <a:r>
              <a:rPr lang="en-US" sz="2400" dirty="0">
                <a:latin typeface="+mj-lt"/>
              </a:rPr>
              <a:t>Patching and maintenance</a:t>
            </a:r>
          </a:p>
          <a:p>
            <a:pPr lvl="1"/>
            <a:r>
              <a:rPr lang="en-US" sz="2400" dirty="0">
                <a:latin typeface="+mj-lt"/>
              </a:rPr>
              <a:t>“Run Command” to install applications, capture log files, perform configuration changes</a:t>
            </a:r>
          </a:p>
          <a:p>
            <a:pPr lvl="1"/>
            <a:r>
              <a:rPr lang="en-US" sz="2400" dirty="0">
                <a:latin typeface="+mj-lt"/>
              </a:rPr>
              <a:t>Parameter Store to manage global configuration settings</a:t>
            </a:r>
            <a:endParaRPr lang="en-US" sz="2800" dirty="0">
              <a:latin typeface="+mj-lt"/>
            </a:endParaRPr>
          </a:p>
        </p:txBody>
      </p:sp>
      <p:sp>
        <p:nvSpPr>
          <p:cNvPr id="3" name="Content Placeholder 2">
            <a:extLst>
              <a:ext uri="{FF2B5EF4-FFF2-40B4-BE49-F238E27FC236}">
                <a16:creationId xmlns:a16="http://schemas.microsoft.com/office/drawing/2014/main" id="{1E2A2F44-464B-421B-8EAE-7601435BAFAF}"/>
              </a:ext>
            </a:extLst>
          </p:cNvPr>
          <p:cNvSpPr>
            <a:spLocks noGrp="1"/>
          </p:cNvSpPr>
          <p:nvPr>
            <p:ph sz="quarter" idx="14"/>
          </p:nvPr>
        </p:nvSpPr>
        <p:spPr/>
        <p:txBody>
          <a:bodyPr/>
          <a:lstStyle/>
          <a:p>
            <a:r>
              <a:rPr lang="en-US" dirty="0"/>
              <a:t>AWS </a:t>
            </a:r>
            <a:br>
              <a:rPr lang="en-US" dirty="0"/>
            </a:br>
            <a:r>
              <a:rPr lang="en-US" dirty="0"/>
              <a:t>Systems Manager </a:t>
            </a:r>
            <a:br>
              <a:rPr lang="en-US" dirty="0"/>
            </a:br>
            <a:r>
              <a:rPr lang="en-US" dirty="0"/>
              <a:t>(</a:t>
            </a:r>
            <a:r>
              <a:rPr lang="en-US" dirty="0" err="1"/>
              <a:t>SSM</a:t>
            </a:r>
            <a:r>
              <a:rPr lang="en-US" dirty="0"/>
              <a:t>)</a:t>
            </a:r>
          </a:p>
        </p:txBody>
      </p:sp>
      <p:pic>
        <p:nvPicPr>
          <p:cNvPr id="6" name="Graphic 15">
            <a:extLst>
              <a:ext uri="{FF2B5EF4-FFF2-40B4-BE49-F238E27FC236}">
                <a16:creationId xmlns:a16="http://schemas.microsoft.com/office/drawing/2014/main" id="{D6F4E630-5627-4CDF-BE20-EFF616C575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9250" y="138567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0988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2"/>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6119BA5-5246-0BCA-7460-A0E82E1D75DA}"/>
              </a:ext>
            </a:extLst>
          </p:cNvPr>
          <p:cNvSpPr/>
          <p:nvPr/>
        </p:nvSpPr>
        <p:spPr>
          <a:xfrm>
            <a:off x="2290160" y="2399627"/>
            <a:ext cx="2373154" cy="2131118"/>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
        <p:nvSpPr>
          <p:cNvPr id="7" name="TextBox 6">
            <a:extLst>
              <a:ext uri="{FF2B5EF4-FFF2-40B4-BE49-F238E27FC236}">
                <a16:creationId xmlns:a16="http://schemas.microsoft.com/office/drawing/2014/main" id="{E82C1D02-A8C6-C4C6-431C-C5B495973A62}"/>
              </a:ext>
            </a:extLst>
          </p:cNvPr>
          <p:cNvSpPr txBox="1"/>
          <p:nvPr/>
        </p:nvSpPr>
        <p:spPr>
          <a:xfrm>
            <a:off x="1907243" y="4586405"/>
            <a:ext cx="3138985" cy="646331"/>
          </a:xfrm>
          <a:prstGeom prst="rect">
            <a:avLst/>
          </a:prstGeom>
          <a:noFill/>
        </p:spPr>
        <p:txBody>
          <a:bodyPr wrap="square" rtlCol="0">
            <a:spAutoFit/>
          </a:bodyPr>
          <a:lstStyle/>
          <a:p>
            <a:pPr algn="ctr"/>
            <a:r>
              <a:rPr lang="en-US" dirty="0"/>
              <a:t>Application or</a:t>
            </a:r>
          </a:p>
          <a:p>
            <a:pPr algn="ctr"/>
            <a:r>
              <a:rPr lang="en-US" dirty="0"/>
              <a:t>CloudFormation Template</a:t>
            </a:r>
          </a:p>
        </p:txBody>
      </p:sp>
      <p:pic>
        <p:nvPicPr>
          <p:cNvPr id="9" name="Picture 8" descr="A picture containing text, sign&#10;&#10;Description automatically generated">
            <a:extLst>
              <a:ext uri="{FF2B5EF4-FFF2-40B4-BE49-F238E27FC236}">
                <a16:creationId xmlns:a16="http://schemas.microsoft.com/office/drawing/2014/main" id="{178EA104-F816-8015-DAB3-EAA443C901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4748" y="2726522"/>
            <a:ext cx="1563976" cy="1563976"/>
          </a:xfrm>
          <a:prstGeom prst="rect">
            <a:avLst/>
          </a:prstGeom>
        </p:spPr>
      </p:pic>
      <p:sp>
        <p:nvSpPr>
          <p:cNvPr id="10" name="Rectangle 9">
            <a:extLst>
              <a:ext uri="{FF2B5EF4-FFF2-40B4-BE49-F238E27FC236}">
                <a16:creationId xmlns:a16="http://schemas.microsoft.com/office/drawing/2014/main" id="{56E48076-92CB-5436-1878-CF2EAEB3606A}"/>
              </a:ext>
            </a:extLst>
          </p:cNvPr>
          <p:cNvSpPr/>
          <p:nvPr/>
        </p:nvSpPr>
        <p:spPr>
          <a:xfrm>
            <a:off x="7408787" y="2399627"/>
            <a:ext cx="2373155" cy="2131118"/>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
        <p:nvSpPr>
          <p:cNvPr id="11" name="TextBox 10">
            <a:extLst>
              <a:ext uri="{FF2B5EF4-FFF2-40B4-BE49-F238E27FC236}">
                <a16:creationId xmlns:a16="http://schemas.microsoft.com/office/drawing/2014/main" id="{087FABEF-AC04-B6C6-5013-94B52B380041}"/>
              </a:ext>
            </a:extLst>
          </p:cNvPr>
          <p:cNvSpPr txBox="1"/>
          <p:nvPr/>
        </p:nvSpPr>
        <p:spPr>
          <a:xfrm>
            <a:off x="7446797" y="4586405"/>
            <a:ext cx="2373154" cy="646331"/>
          </a:xfrm>
          <a:prstGeom prst="rect">
            <a:avLst/>
          </a:prstGeom>
          <a:noFill/>
        </p:spPr>
        <p:txBody>
          <a:bodyPr wrap="square" rtlCol="0">
            <a:spAutoFit/>
          </a:bodyPr>
          <a:lstStyle/>
          <a:p>
            <a:pPr algn="ctr"/>
            <a:r>
              <a:rPr lang="en-US" dirty="0"/>
              <a:t>Configuration and Secrets Information</a:t>
            </a:r>
          </a:p>
        </p:txBody>
      </p:sp>
      <p:sp>
        <p:nvSpPr>
          <p:cNvPr id="12" name="TextBox 11">
            <a:extLst>
              <a:ext uri="{FF2B5EF4-FFF2-40B4-BE49-F238E27FC236}">
                <a16:creationId xmlns:a16="http://schemas.microsoft.com/office/drawing/2014/main" id="{16DC42B3-AA09-DE78-3A89-916D64406A03}"/>
              </a:ext>
            </a:extLst>
          </p:cNvPr>
          <p:cNvSpPr txBox="1"/>
          <p:nvPr/>
        </p:nvSpPr>
        <p:spPr>
          <a:xfrm>
            <a:off x="7417348" y="2901988"/>
            <a:ext cx="2595829" cy="1477328"/>
          </a:xfrm>
          <a:prstGeom prst="rect">
            <a:avLst/>
          </a:prstGeom>
          <a:noFill/>
        </p:spPr>
        <p:txBody>
          <a:bodyPr wrap="square" rtlCol="0">
            <a:spAutoFit/>
          </a:bodyPr>
          <a:lstStyle/>
          <a:p>
            <a:pPr marL="285750" indent="-285750">
              <a:buFont typeface="Arial" panose="020B0604020202020204" pitchFamily="34" charset="0"/>
              <a:buChar char="•"/>
            </a:pPr>
            <a:r>
              <a:rPr lang="en-US" dirty="0"/>
              <a:t>Database strings</a:t>
            </a:r>
          </a:p>
          <a:p>
            <a:pPr marL="285750" indent="-285750">
              <a:buFont typeface="Arial" panose="020B0604020202020204" pitchFamily="34" charset="0"/>
              <a:buChar char="•"/>
            </a:pPr>
            <a:r>
              <a:rPr lang="en-US" dirty="0"/>
              <a:t>Amazon Machine Image (AMI) IDs</a:t>
            </a:r>
          </a:p>
          <a:p>
            <a:pPr marL="285750" indent="-285750">
              <a:buFont typeface="Arial" panose="020B0604020202020204" pitchFamily="34" charset="0"/>
              <a:buChar char="•"/>
            </a:pPr>
            <a:r>
              <a:rPr lang="en-US" dirty="0"/>
              <a:t>License codes</a:t>
            </a:r>
          </a:p>
          <a:p>
            <a:pPr marL="285750" indent="-285750">
              <a:buFont typeface="Arial" panose="020B0604020202020204" pitchFamily="34" charset="0"/>
              <a:buChar char="•"/>
            </a:pPr>
            <a:r>
              <a:rPr lang="en-US" dirty="0"/>
              <a:t>Passwords</a:t>
            </a:r>
          </a:p>
        </p:txBody>
      </p:sp>
      <p:cxnSp>
        <p:nvCxnSpPr>
          <p:cNvPr id="13" name="Straight Arrow Connector 12">
            <a:extLst>
              <a:ext uri="{FF2B5EF4-FFF2-40B4-BE49-F238E27FC236}">
                <a16:creationId xmlns:a16="http://schemas.microsoft.com/office/drawing/2014/main" id="{F6C74666-43A5-0719-1253-13A2A515776C}"/>
              </a:ext>
            </a:extLst>
          </p:cNvPr>
          <p:cNvCxnSpPr>
            <a:cxnSpLocks/>
            <a:stCxn id="6" idx="3"/>
            <a:endCxn id="10" idx="1"/>
          </p:cNvCxnSpPr>
          <p:nvPr/>
        </p:nvCxnSpPr>
        <p:spPr>
          <a:xfrm>
            <a:off x="4663314" y="3465186"/>
            <a:ext cx="2745473"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5E81D9A-2D2B-E1CB-2B86-AA72CFC229B8}"/>
              </a:ext>
            </a:extLst>
          </p:cNvPr>
          <p:cNvCxnSpPr>
            <a:cxnSpLocks/>
          </p:cNvCxnSpPr>
          <p:nvPr/>
        </p:nvCxnSpPr>
        <p:spPr>
          <a:xfrm flipH="1">
            <a:off x="4663312" y="3657600"/>
            <a:ext cx="2745475"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0" name="Graphic 26">
            <a:extLst>
              <a:ext uri="{FF2B5EF4-FFF2-40B4-BE49-F238E27FC236}">
                <a16:creationId xmlns:a16="http://schemas.microsoft.com/office/drawing/2014/main" id="{0ED126A5-6FDF-8271-44B2-31BA486151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9142" y="1902932"/>
            <a:ext cx="847627" cy="847627"/>
          </a:xfrm>
          <a:prstGeom prst="rect">
            <a:avLst/>
          </a:prstGeom>
          <a:solidFill>
            <a:schemeClr val="bg1"/>
          </a:solidFill>
          <a:ln>
            <a:noFill/>
          </a:ln>
        </p:spPr>
      </p:pic>
      <p:sp>
        <p:nvSpPr>
          <p:cNvPr id="25" name="Title 24">
            <a:extLst>
              <a:ext uri="{FF2B5EF4-FFF2-40B4-BE49-F238E27FC236}">
                <a16:creationId xmlns:a16="http://schemas.microsoft.com/office/drawing/2014/main" id="{0F43BC46-720F-4672-10BB-29CBE0BE8FFC}"/>
              </a:ext>
            </a:extLst>
          </p:cNvPr>
          <p:cNvSpPr>
            <a:spLocks noGrp="1"/>
          </p:cNvSpPr>
          <p:nvPr>
            <p:ph type="title"/>
          </p:nvPr>
        </p:nvSpPr>
        <p:spPr/>
        <p:txBody>
          <a:bodyPr/>
          <a:lstStyle/>
          <a:p>
            <a:r>
              <a:rPr lang="en-US" dirty="0"/>
              <a:t>The Need for </a:t>
            </a:r>
            <a:r>
              <a:rPr lang="en-US" dirty="0" err="1"/>
              <a:t>SSM</a:t>
            </a:r>
            <a:r>
              <a:rPr lang="en-US" dirty="0"/>
              <a:t> Parameter Store</a:t>
            </a:r>
          </a:p>
        </p:txBody>
      </p:sp>
    </p:spTree>
    <p:extLst>
      <p:ext uri="{BB962C8B-B14F-4D97-AF65-F5344CB8AC3E}">
        <p14:creationId xmlns:p14="http://schemas.microsoft.com/office/powerpoint/2010/main" val="2685154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0" grpId="0" animBg="1"/>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3AFFD9-B8AD-494D-92FC-D027CE87D32D}"/>
              </a:ext>
            </a:extLst>
          </p:cNvPr>
          <p:cNvSpPr>
            <a:spLocks noGrp="1"/>
          </p:cNvSpPr>
          <p:nvPr>
            <p:ph type="title"/>
          </p:nvPr>
        </p:nvSpPr>
        <p:spPr/>
        <p:txBody>
          <a:bodyPr/>
          <a:lstStyle/>
          <a:p>
            <a:r>
              <a:rPr lang="en-US" dirty="0" err="1"/>
              <a:t>SSM</a:t>
            </a:r>
            <a:r>
              <a:rPr lang="en-US" dirty="0"/>
              <a:t> Parameter Store vs. Secrets Manager</a:t>
            </a:r>
          </a:p>
        </p:txBody>
      </p:sp>
      <p:cxnSp>
        <p:nvCxnSpPr>
          <p:cNvPr id="7" name="Straight Connector 6">
            <a:extLst>
              <a:ext uri="{FF2B5EF4-FFF2-40B4-BE49-F238E27FC236}">
                <a16:creationId xmlns:a16="http://schemas.microsoft.com/office/drawing/2014/main" id="{5332B788-C62C-4BBA-AFF6-E1FA3FE4A01D}"/>
              </a:ext>
            </a:extLst>
          </p:cNvPr>
          <p:cNvCxnSpPr/>
          <p:nvPr/>
        </p:nvCxnSpPr>
        <p:spPr>
          <a:xfrm>
            <a:off x="6096000" y="1576137"/>
            <a:ext cx="0" cy="3753852"/>
          </a:xfrm>
          <a:prstGeom prst="line">
            <a:avLst/>
          </a:prstGeom>
          <a:ln>
            <a:solidFill>
              <a:srgbClr val="FF99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E76C268-FACB-4F7B-A633-FA1958FF037D}"/>
              </a:ext>
            </a:extLst>
          </p:cNvPr>
          <p:cNvSpPr txBox="1"/>
          <p:nvPr/>
        </p:nvSpPr>
        <p:spPr>
          <a:xfrm>
            <a:off x="1596788" y="1582155"/>
            <a:ext cx="4226497" cy="517358"/>
          </a:xfrm>
          <a:prstGeom prst="rect">
            <a:avLst/>
          </a:prstGeom>
        </p:spPr>
        <p:txBody>
          <a:bodyPr vert="horz" wrap="square" lIns="0" tIns="32970" rIns="65939" bIns="32970" rtlCol="0" anchor="b" anchorCtr="0">
            <a:noAutofit/>
          </a:bodyPr>
          <a:lstStyle/>
          <a:p>
            <a:pPr marL="0" marR="0" lvl="0" indent="0" algn="r" defTabSz="439502" rtl="0" eaLnBrk="1" fontAlgn="auto" latinLnBrk="0" hangingPunct="1">
              <a:lnSpc>
                <a:spcPct val="85000"/>
              </a:lnSpc>
              <a:spcBef>
                <a:spcPct val="0"/>
              </a:spcBef>
              <a:spcAft>
                <a:spcPts val="0"/>
              </a:spcAft>
              <a:buClrTx/>
              <a:buSzTx/>
              <a:buFontTx/>
              <a:buNone/>
              <a:tabLst/>
              <a:defRPr/>
            </a:pPr>
            <a:r>
              <a:rPr kumimoji="0" lang="en-US" sz="2800" b="1" i="0" u="none" strike="noStrike" kern="1200" cap="none" spc="0" normalizeH="0" baseline="0" noProof="0" dirty="0" err="1">
                <a:ln>
                  <a:noFill/>
                </a:ln>
                <a:solidFill>
                  <a:srgbClr val="FF9900"/>
                </a:solidFill>
                <a:effectLst/>
                <a:uLnTx/>
                <a:uFillTx/>
                <a:latin typeface="Trebuchet MS" panose="020B0603020202020204"/>
                <a:ea typeface="PS TT Commons" charset="0"/>
                <a:cs typeface="PS TT Commons" charset="0"/>
              </a:rPr>
              <a:t>SSM</a:t>
            </a:r>
            <a:r>
              <a:rPr kumimoji="0" lang="en-US" sz="28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 PARAMETER STORE</a:t>
            </a:r>
          </a:p>
        </p:txBody>
      </p:sp>
      <p:sp>
        <p:nvSpPr>
          <p:cNvPr id="9" name="TextBox 8">
            <a:extLst>
              <a:ext uri="{FF2B5EF4-FFF2-40B4-BE49-F238E27FC236}">
                <a16:creationId xmlns:a16="http://schemas.microsoft.com/office/drawing/2014/main" id="{E514960F-E408-4D8D-8EA8-763E0FAE2559}"/>
              </a:ext>
            </a:extLst>
          </p:cNvPr>
          <p:cNvSpPr txBox="1"/>
          <p:nvPr/>
        </p:nvSpPr>
        <p:spPr>
          <a:xfrm>
            <a:off x="6368716" y="1582155"/>
            <a:ext cx="5081756" cy="517358"/>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SECRETS MANAGER</a:t>
            </a:r>
          </a:p>
        </p:txBody>
      </p:sp>
      <p:sp>
        <p:nvSpPr>
          <p:cNvPr id="10" name="TextBox 9">
            <a:extLst>
              <a:ext uri="{FF2B5EF4-FFF2-40B4-BE49-F238E27FC236}">
                <a16:creationId xmlns:a16="http://schemas.microsoft.com/office/drawing/2014/main" id="{B8C0DA1E-1D85-4FF7-BE86-93ACE7684235}"/>
              </a:ext>
            </a:extLst>
          </p:cNvPr>
          <p:cNvSpPr txBox="1"/>
          <p:nvPr/>
        </p:nvSpPr>
        <p:spPr>
          <a:xfrm>
            <a:off x="838201" y="2139845"/>
            <a:ext cx="4990442" cy="3753852"/>
          </a:xfrm>
          <a:prstGeom prst="rect">
            <a:avLst/>
          </a:prstGeom>
          <a:noFill/>
        </p:spPr>
        <p:txBody>
          <a:bodyPr vert="horz" wrap="square" lIns="0" tIns="32970" rIns="65939" bIns="32970" rtlCol="0" anchor="t" anchorCtr="0">
            <a:noAutofit/>
          </a:bodyPr>
          <a:lstStyle/>
          <a:p>
            <a:pPr marL="0" marR="0" lvl="0" indent="0" algn="r" defTabSz="43950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20" normalizeH="0" baseline="0" noProof="0" dirty="0">
                <a:ln>
                  <a:noFill/>
                </a:ln>
                <a:solidFill>
                  <a:srgbClr val="404040"/>
                </a:solidFill>
                <a:effectLst/>
                <a:uLnTx/>
                <a:uFillTx/>
                <a:latin typeface="Trebuchet MS" panose="020B0603020202020204"/>
                <a:ea typeface="PS TT Commons" charset="0"/>
                <a:cs typeface="PS TT Commons" charset="0"/>
              </a:rPr>
              <a:t>Can store encrypted </a:t>
            </a:r>
            <a:r>
              <a:rPr kumimoji="0" lang="en-US" sz="2000" b="0" i="1" u="none" strike="noStrike" kern="1200" cap="none" spc="-20" normalizeH="0" baseline="0" noProof="0" dirty="0">
                <a:ln>
                  <a:noFill/>
                </a:ln>
                <a:solidFill>
                  <a:srgbClr val="FF9900"/>
                </a:solidFill>
                <a:effectLst/>
                <a:uLnTx/>
                <a:uFillTx/>
                <a:latin typeface="Trebuchet MS" panose="020B0603020202020204"/>
                <a:ea typeface="PS TT Commons" charset="0"/>
                <a:cs typeface="PS TT Commons" charset="0"/>
              </a:rPr>
              <a:t>AND</a:t>
            </a:r>
            <a:r>
              <a:rPr kumimoji="0" lang="en-US" sz="2000" b="0" i="0" u="none" strike="noStrike" kern="1200" cap="none" spc="-20" normalizeH="0" baseline="0" noProof="0" dirty="0">
                <a:ln>
                  <a:noFill/>
                </a:ln>
                <a:solidFill>
                  <a:srgbClr val="404040"/>
                </a:solidFill>
                <a:effectLst/>
                <a:uLnTx/>
                <a:uFillTx/>
                <a:latin typeface="Trebuchet MS" panose="020B0603020202020204"/>
                <a:ea typeface="PS TT Commons" charset="0"/>
                <a:cs typeface="PS TT Commons" charset="0"/>
              </a:rPr>
              <a:t> unencrypted data (uses</a:t>
            </a:r>
            <a:r>
              <a:rPr kumimoji="0" lang="en-US" sz="2000" b="0" i="0" u="none" strike="noStrike" kern="1200" cap="none" spc="-20" normalizeH="0" noProof="0" dirty="0">
                <a:ln>
                  <a:noFill/>
                </a:ln>
                <a:solidFill>
                  <a:srgbClr val="404040"/>
                </a:solidFill>
                <a:effectLst/>
                <a:uLnTx/>
                <a:uFillTx/>
                <a:latin typeface="Trebuchet MS" panose="020B0603020202020204"/>
                <a:ea typeface="PS TT Commons" charset="0"/>
                <a:cs typeface="PS TT Commons" charset="0"/>
              </a:rPr>
              <a:t> KMS for encryption)</a:t>
            </a:r>
            <a:endParaRPr kumimoji="0" lang="en-US" sz="2000" b="0" i="0" u="none" strike="noStrike" kern="1200" cap="none" spc="-20" normalizeH="0" baseline="0" noProof="0" dirty="0">
              <a:ln>
                <a:noFill/>
              </a:ln>
              <a:solidFill>
                <a:srgbClr val="404040"/>
              </a:solidFill>
              <a:effectLst/>
              <a:uLnTx/>
              <a:uFillTx/>
              <a:latin typeface="Trebuchet MS" panose="020B0603020202020204"/>
              <a:ea typeface="PS TT Commons" charset="0"/>
              <a:cs typeface="PS TT Commons" charset="0"/>
            </a:endParaRPr>
          </a:p>
          <a:p>
            <a:pPr marL="0" marR="0" lvl="0" indent="0" algn="r" defTabSz="439502" rtl="0" eaLnBrk="1" fontAlgn="auto" latinLnBrk="0" hangingPunct="1">
              <a:lnSpc>
                <a:spcPct val="100000"/>
              </a:lnSpc>
              <a:spcBef>
                <a:spcPts val="600"/>
              </a:spcBef>
              <a:spcAft>
                <a:spcPts val="600"/>
              </a:spcAft>
              <a:buClrTx/>
              <a:buSzTx/>
              <a:buFontTx/>
              <a:buNone/>
              <a:tabLst/>
              <a:defRPr/>
            </a:pPr>
            <a:r>
              <a:rPr lang="en-US" sz="2000" spc="-20" baseline="0" dirty="0">
                <a:solidFill>
                  <a:srgbClr val="404040"/>
                </a:solidFill>
                <a:latin typeface="Trebuchet MS" panose="020B0603020202020204"/>
                <a:ea typeface="PS TT Commons" charset="0"/>
                <a:cs typeface="PS TT Commons" charset="0"/>
              </a:rPr>
              <a:t>Uses IAM to control access to secrets</a:t>
            </a:r>
          </a:p>
          <a:p>
            <a:pPr marL="0" marR="0" lvl="0" indent="0" algn="r" defTabSz="439502" rtl="0" eaLnBrk="1" fontAlgn="auto" latinLnBrk="0" hangingPunct="1">
              <a:lnSpc>
                <a:spcPct val="100000"/>
              </a:lnSpc>
              <a:spcBef>
                <a:spcPts val="600"/>
              </a:spcBef>
              <a:spcAft>
                <a:spcPts val="600"/>
              </a:spcAft>
              <a:buClrTx/>
              <a:buSzTx/>
              <a:buFontTx/>
              <a:buNone/>
              <a:tabLst/>
              <a:defRPr/>
            </a:pPr>
            <a:r>
              <a:rPr lang="en-US" sz="2000" spc="-20" dirty="0">
                <a:solidFill>
                  <a:srgbClr val="404040"/>
                </a:solidFill>
                <a:latin typeface="Trebuchet MS" panose="020B0603020202020204"/>
                <a:ea typeface="PS TT Commons" charset="0"/>
                <a:cs typeface="PS TT Commons" charset="0"/>
              </a:rPr>
              <a:t>Integrates with CloudFormation</a:t>
            </a:r>
            <a:endParaRPr lang="en-US" sz="2000" spc="-20" baseline="0" dirty="0">
              <a:solidFill>
                <a:srgbClr val="404040"/>
              </a:solidFill>
              <a:latin typeface="Trebuchet MS" panose="020B0603020202020204"/>
              <a:ea typeface="PS TT Commons" charset="0"/>
              <a:cs typeface="PS TT Commons" charset="0"/>
            </a:endParaRPr>
          </a:p>
          <a:p>
            <a:pPr marL="0" marR="0" lvl="0" indent="0" algn="r" defTabSz="43950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20" normalizeH="0" noProof="0" dirty="0">
                <a:ln>
                  <a:noFill/>
                </a:ln>
                <a:solidFill>
                  <a:srgbClr val="404040"/>
                </a:solidFill>
                <a:effectLst/>
                <a:uLnTx/>
                <a:uFillTx/>
                <a:latin typeface="Trebuchet MS" panose="020B0603020202020204"/>
                <a:ea typeface="PS TT Commons" charset="0"/>
                <a:cs typeface="PS TT Commons" charset="0"/>
              </a:rPr>
              <a:t>No additional cost, up to </a:t>
            </a:r>
            <a:br>
              <a:rPr kumimoji="0" lang="en-US" sz="2000" b="0" i="0" u="none" strike="noStrike" kern="1200" cap="none" spc="-20" normalizeH="0" noProof="0" dirty="0">
                <a:ln>
                  <a:noFill/>
                </a:ln>
                <a:solidFill>
                  <a:srgbClr val="404040"/>
                </a:solidFill>
                <a:effectLst/>
                <a:uLnTx/>
                <a:uFillTx/>
                <a:latin typeface="Trebuchet MS" panose="020B0603020202020204"/>
                <a:ea typeface="PS TT Commons" charset="0"/>
                <a:cs typeface="PS TT Commons" charset="0"/>
              </a:rPr>
            </a:br>
            <a:r>
              <a:rPr kumimoji="0" lang="en-US" sz="2000" b="0" i="0" u="none" strike="noStrike" kern="1200" cap="none" spc="-20" normalizeH="0" noProof="0" dirty="0">
                <a:ln>
                  <a:noFill/>
                </a:ln>
                <a:solidFill>
                  <a:srgbClr val="404040"/>
                </a:solidFill>
                <a:effectLst/>
                <a:uLnTx/>
                <a:uFillTx/>
                <a:latin typeface="Trebuchet MS" panose="020B0603020202020204"/>
                <a:ea typeface="PS TT Commons" charset="0"/>
                <a:cs typeface="PS TT Commons" charset="0"/>
              </a:rPr>
              <a:t>10,000 parameters</a:t>
            </a:r>
          </a:p>
          <a:p>
            <a:pPr marL="0" marR="0" lvl="0" indent="0" algn="r" defTabSz="43950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20" normalizeH="0" baseline="0" noProof="0" dirty="0">
                <a:ln>
                  <a:noFill/>
                </a:ln>
                <a:solidFill>
                  <a:srgbClr val="FF9900"/>
                </a:solidFill>
                <a:effectLst/>
                <a:uLnTx/>
                <a:uFillTx/>
                <a:latin typeface="Trebuchet MS" panose="020B0603020202020204"/>
                <a:ea typeface="PS TT Commons" charset="0"/>
                <a:cs typeface="PS TT Commons" charset="0"/>
              </a:rPr>
              <a:t>Does</a:t>
            </a:r>
            <a:r>
              <a:rPr kumimoji="0" lang="en-US" sz="2000" b="0" i="0" u="none" strike="noStrike" kern="1200" cap="none" spc="-20" normalizeH="0" noProof="0" dirty="0">
                <a:ln>
                  <a:noFill/>
                </a:ln>
                <a:solidFill>
                  <a:srgbClr val="FF9900"/>
                </a:solidFill>
                <a:effectLst/>
                <a:uLnTx/>
                <a:uFillTx/>
                <a:latin typeface="Trebuchet MS" panose="020B0603020202020204"/>
                <a:ea typeface="PS TT Commons" charset="0"/>
                <a:cs typeface="PS TT Commons" charset="0"/>
              </a:rPr>
              <a:t> not support secrets rotation</a:t>
            </a:r>
            <a:endParaRPr kumimoji="0" lang="en-US" sz="2000" b="0" i="0" u="none" strike="noStrike" kern="1200" cap="none" spc="-20" normalizeH="0" baseline="0" noProof="0" dirty="0">
              <a:ln>
                <a:noFill/>
              </a:ln>
              <a:solidFill>
                <a:srgbClr val="FF9900"/>
              </a:solidFill>
              <a:effectLst/>
              <a:uLnTx/>
              <a:uFillTx/>
              <a:latin typeface="Trebuchet MS" panose="020B0603020202020204"/>
              <a:ea typeface="PS TT Commons" charset="0"/>
              <a:cs typeface="PS TT Commons" charset="0"/>
            </a:endParaRPr>
          </a:p>
        </p:txBody>
      </p:sp>
      <p:sp>
        <p:nvSpPr>
          <p:cNvPr id="11" name="TextBox 10">
            <a:extLst>
              <a:ext uri="{FF2B5EF4-FFF2-40B4-BE49-F238E27FC236}">
                <a16:creationId xmlns:a16="http://schemas.microsoft.com/office/drawing/2014/main" id="{C5A657D1-2C8A-47F1-B42F-CA19C24EABAD}"/>
              </a:ext>
            </a:extLst>
          </p:cNvPr>
          <p:cNvSpPr txBox="1"/>
          <p:nvPr/>
        </p:nvSpPr>
        <p:spPr>
          <a:xfrm>
            <a:off x="6368715" y="2139846"/>
            <a:ext cx="4985083" cy="3753852"/>
          </a:xfrm>
          <a:prstGeom prst="rect">
            <a:avLst/>
          </a:prstGeom>
        </p:spPr>
        <p:txBody>
          <a:bodyPr vert="horz" wrap="square" lIns="0" tIns="32970" rIns="65939" bIns="32970" rtlCol="0" anchor="t" anchorCtr="0">
            <a:noAutofit/>
          </a:bodyPr>
          <a:lstStyle/>
          <a:p>
            <a:pPr defTabSz="439502">
              <a:spcBef>
                <a:spcPts val="600"/>
              </a:spcBef>
              <a:spcAft>
                <a:spcPts val="600"/>
              </a:spcAft>
              <a:defRPr/>
            </a:pPr>
            <a:r>
              <a:rPr lang="en-US" sz="2000" spc="-20" dirty="0">
                <a:solidFill>
                  <a:srgbClr val="404040"/>
                </a:solidFill>
                <a:ea typeface="PS TT Commons" charset="0"/>
                <a:cs typeface="PS TT Commons" charset="0"/>
              </a:rPr>
              <a:t>Can </a:t>
            </a:r>
            <a:r>
              <a:rPr lang="en-US" sz="2000" i="1" spc="-20" dirty="0">
                <a:solidFill>
                  <a:srgbClr val="FF9900"/>
                </a:solidFill>
                <a:ea typeface="PS TT Commons" charset="0"/>
                <a:cs typeface="PS TT Commons" charset="0"/>
              </a:rPr>
              <a:t>ONLY</a:t>
            </a:r>
            <a:r>
              <a:rPr lang="en-US" sz="2000" spc="-20" dirty="0">
                <a:solidFill>
                  <a:srgbClr val="404040"/>
                </a:solidFill>
                <a:ea typeface="PS TT Commons" charset="0"/>
                <a:cs typeface="PS TT Commons" charset="0"/>
              </a:rPr>
              <a:t> store encrypted data </a:t>
            </a:r>
            <a:br>
              <a:rPr lang="en-US" sz="2000" spc="-20" dirty="0">
                <a:solidFill>
                  <a:srgbClr val="404040"/>
                </a:solidFill>
                <a:ea typeface="PS TT Commons" charset="0"/>
                <a:cs typeface="PS TT Commons" charset="0"/>
              </a:rPr>
            </a:br>
            <a:r>
              <a:rPr lang="en-US" sz="2000" spc="-20" dirty="0">
                <a:solidFill>
                  <a:srgbClr val="404040"/>
                </a:solidFill>
                <a:ea typeface="PS TT Commons" charset="0"/>
                <a:cs typeface="PS TT Commons" charset="0"/>
              </a:rPr>
              <a:t>(uses KMS for encryption)</a:t>
            </a:r>
          </a:p>
          <a:p>
            <a:pPr defTabSz="439502">
              <a:spcBef>
                <a:spcPts val="600"/>
              </a:spcBef>
              <a:spcAft>
                <a:spcPts val="600"/>
              </a:spcAft>
              <a:defRPr/>
            </a:pPr>
            <a:r>
              <a:rPr lang="en-US" sz="2000" spc="-20" dirty="0">
                <a:solidFill>
                  <a:srgbClr val="404040"/>
                </a:solidFill>
                <a:ea typeface="PS TT Commons" charset="0"/>
                <a:cs typeface="PS TT Commons" charset="0"/>
              </a:rPr>
              <a:t>Uses IAM to control access to secrets</a:t>
            </a:r>
          </a:p>
          <a:p>
            <a:pPr defTabSz="439502">
              <a:spcBef>
                <a:spcPts val="600"/>
              </a:spcBef>
              <a:spcAft>
                <a:spcPts val="600"/>
              </a:spcAft>
              <a:defRPr/>
            </a:pPr>
            <a:r>
              <a:rPr lang="en-US" sz="2000" spc="-20" dirty="0">
                <a:solidFill>
                  <a:srgbClr val="404040"/>
                </a:solidFill>
                <a:ea typeface="PS TT Commons" charset="0"/>
                <a:cs typeface="PS TT Commons" charset="0"/>
              </a:rPr>
              <a:t>Integrates with CloudFormation</a:t>
            </a:r>
          </a:p>
          <a:p>
            <a:pPr defTabSz="439502">
              <a:spcBef>
                <a:spcPts val="600"/>
              </a:spcBef>
              <a:spcAft>
                <a:spcPts val="600"/>
              </a:spcAft>
              <a:defRPr/>
            </a:pPr>
            <a:r>
              <a:rPr lang="en-US" sz="2000" spc="-20" dirty="0">
                <a:solidFill>
                  <a:srgbClr val="404040"/>
                </a:solidFill>
                <a:ea typeface="PS TT Commons" charset="0"/>
                <a:cs typeface="PS TT Commons" charset="0"/>
              </a:rPr>
              <a:t>$0.40 per stored secret and $0.05 for 10,000 API calls</a:t>
            </a:r>
          </a:p>
          <a:p>
            <a:pPr defTabSz="439502">
              <a:spcBef>
                <a:spcPts val="600"/>
              </a:spcBef>
              <a:spcAft>
                <a:spcPts val="600"/>
              </a:spcAft>
              <a:defRPr/>
            </a:pPr>
            <a:r>
              <a:rPr lang="en-US" sz="2000" spc="-20" dirty="0">
                <a:solidFill>
                  <a:srgbClr val="FF9900"/>
                </a:solidFill>
                <a:ea typeface="PS TT Commons" charset="0"/>
                <a:cs typeface="PS TT Commons" charset="0"/>
              </a:rPr>
              <a:t>Can automatically rotate secrets</a:t>
            </a:r>
          </a:p>
          <a:p>
            <a:pPr defTabSz="439502">
              <a:spcBef>
                <a:spcPts val="600"/>
              </a:spcBef>
              <a:spcAft>
                <a:spcPts val="600"/>
              </a:spcAft>
              <a:defRPr/>
            </a:pPr>
            <a:r>
              <a:rPr lang="en-US" sz="2000" spc="-20" dirty="0">
                <a:solidFill>
                  <a:srgbClr val="FF9900"/>
                </a:solidFill>
                <a:ea typeface="PS TT Commons" charset="0"/>
                <a:cs typeface="PS TT Commons" charset="0"/>
              </a:rPr>
              <a:t>Can generate random secrets</a:t>
            </a:r>
          </a:p>
          <a:p>
            <a:pPr defTabSz="439502">
              <a:spcBef>
                <a:spcPts val="600"/>
              </a:spcBef>
              <a:spcAft>
                <a:spcPts val="600"/>
              </a:spcAft>
              <a:defRPr/>
            </a:pPr>
            <a:endParaRPr lang="en-US" sz="2000" spc="-20" dirty="0">
              <a:solidFill>
                <a:srgbClr val="404040"/>
              </a:solidFill>
              <a:ea typeface="PS TT Commons" charset="0"/>
              <a:cs typeface="PS TT Commons" charset="0"/>
            </a:endParaRPr>
          </a:p>
          <a:p>
            <a:pPr marL="0" marR="0" lvl="0" indent="0" algn="l" defTabSz="439502" rtl="0" eaLnBrk="1" fontAlgn="auto" latinLnBrk="0" hangingPunct="1">
              <a:lnSpc>
                <a:spcPct val="100000"/>
              </a:lnSpc>
              <a:spcBef>
                <a:spcPts val="600"/>
              </a:spcBef>
              <a:spcAft>
                <a:spcPts val="600"/>
              </a:spcAft>
              <a:buClrTx/>
              <a:buSzTx/>
              <a:buFontTx/>
              <a:buNone/>
              <a:tabLst/>
              <a:defRPr/>
            </a:pPr>
            <a:endPar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endParaRPr>
          </a:p>
          <a:p>
            <a:pPr marL="0" marR="0" lvl="0" indent="0" algn="l" defTabSz="439502" rtl="0" eaLnBrk="1" fontAlgn="auto" latinLnBrk="0" hangingPunct="1">
              <a:lnSpc>
                <a:spcPct val="100000"/>
              </a:lnSpc>
              <a:spcBef>
                <a:spcPts val="600"/>
              </a:spcBef>
              <a:spcAft>
                <a:spcPts val="600"/>
              </a:spcAft>
              <a:buClrTx/>
              <a:buSzTx/>
              <a:buFontTx/>
              <a:buNone/>
              <a:tabLst/>
              <a:defRPr/>
            </a:pPr>
            <a:endPar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endParaRPr>
          </a:p>
        </p:txBody>
      </p:sp>
    </p:spTree>
    <p:extLst>
      <p:ext uri="{BB962C8B-B14F-4D97-AF65-F5344CB8AC3E}">
        <p14:creationId xmlns:p14="http://schemas.microsoft.com/office/powerpoint/2010/main" val="2317600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uiExpand="1" build="p"/>
      <p:bldP spid="11"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2A9ADBA-D514-4FA2-A828-EDEACA31140E}"/>
              </a:ext>
            </a:extLst>
          </p:cNvPr>
          <p:cNvSpPr>
            <a:spLocks noGrp="1"/>
          </p:cNvSpPr>
          <p:nvPr>
            <p:ph type="title"/>
          </p:nvPr>
        </p:nvSpPr>
        <p:spPr/>
        <p:txBody>
          <a:bodyPr/>
          <a:lstStyle/>
          <a:p>
            <a:r>
              <a:rPr lang="en-US" dirty="0"/>
              <a:t>Important Points to Remember</a:t>
            </a:r>
          </a:p>
        </p:txBody>
      </p:sp>
      <p:sp>
        <p:nvSpPr>
          <p:cNvPr id="10" name="Content Placeholder 9">
            <a:extLst>
              <a:ext uri="{FF2B5EF4-FFF2-40B4-BE49-F238E27FC236}">
                <a16:creationId xmlns:a16="http://schemas.microsoft.com/office/drawing/2014/main" id="{F5B0D9E6-F036-431C-9761-EBBB7FD48DE4}"/>
              </a:ext>
            </a:extLst>
          </p:cNvPr>
          <p:cNvSpPr>
            <a:spLocks noGrp="1"/>
          </p:cNvSpPr>
          <p:nvPr>
            <p:ph sz="quarter" idx="10"/>
          </p:nvPr>
        </p:nvSpPr>
        <p:spPr>
          <a:xfrm>
            <a:off x="838200" y="1613141"/>
            <a:ext cx="10845800" cy="4589462"/>
          </a:xfrm>
        </p:spPr>
        <p:txBody>
          <a:bodyPr/>
          <a:lstStyle/>
          <a:p>
            <a:pPr marL="0" indent="0">
              <a:spcBef>
                <a:spcPts val="800"/>
              </a:spcBef>
              <a:buNone/>
            </a:pPr>
            <a:r>
              <a:rPr lang="en-US" sz="2400" dirty="0">
                <a:solidFill>
                  <a:srgbClr val="FF9900"/>
                </a:solidFill>
              </a:rPr>
              <a:t>CLOUDFORMATION</a:t>
            </a:r>
          </a:p>
          <a:p>
            <a:pPr lvl="1">
              <a:spcBef>
                <a:spcPts val="300"/>
              </a:spcBef>
            </a:pPr>
            <a:r>
              <a:rPr lang="en-US" sz="2000" dirty="0"/>
              <a:t>“Infrastructure as Code,” defined in a JSON or YAML template</a:t>
            </a:r>
          </a:p>
          <a:p>
            <a:pPr lvl="1">
              <a:spcBef>
                <a:spcPts val="300"/>
              </a:spcBef>
            </a:pPr>
            <a:r>
              <a:rPr lang="en-US" sz="2000" dirty="0"/>
              <a:t>Repeatable way to deploy, update and delete resources</a:t>
            </a:r>
          </a:p>
          <a:p>
            <a:pPr lvl="1">
              <a:spcBef>
                <a:spcPts val="300"/>
              </a:spcBef>
            </a:pPr>
            <a:r>
              <a:rPr lang="en-US" sz="2000" dirty="0"/>
              <a:t>Can be used cross-account and cross-region</a:t>
            </a:r>
          </a:p>
          <a:p>
            <a:pPr marL="0" indent="0">
              <a:spcBef>
                <a:spcPts val="800"/>
              </a:spcBef>
              <a:buNone/>
            </a:pPr>
            <a:r>
              <a:rPr lang="en-US" sz="2400" dirty="0">
                <a:solidFill>
                  <a:srgbClr val="FF9900"/>
                </a:solidFill>
              </a:rPr>
              <a:t>SERVICE CATALOG</a:t>
            </a:r>
          </a:p>
          <a:p>
            <a:pPr lvl="1">
              <a:spcBef>
                <a:spcPts val="300"/>
              </a:spcBef>
            </a:pPr>
            <a:r>
              <a:rPr lang="en-US" sz="2000" dirty="0"/>
              <a:t>An approved “catalog” of products that developers can use</a:t>
            </a:r>
          </a:p>
          <a:p>
            <a:pPr lvl="1">
              <a:spcBef>
                <a:spcPts val="300"/>
              </a:spcBef>
            </a:pPr>
            <a:r>
              <a:rPr lang="en-US" sz="2000" dirty="0"/>
              <a:t>Organized into portfolios (e.g., web development, data analysis)</a:t>
            </a:r>
          </a:p>
          <a:p>
            <a:pPr marL="0" indent="0">
              <a:spcBef>
                <a:spcPts val="800"/>
              </a:spcBef>
              <a:buNone/>
            </a:pPr>
            <a:r>
              <a:rPr lang="en-US" sz="2400" dirty="0">
                <a:solidFill>
                  <a:srgbClr val="FF9900"/>
                </a:solidFill>
              </a:rPr>
              <a:t>SYSTEMS MANAGER (</a:t>
            </a:r>
            <a:r>
              <a:rPr lang="en-US" sz="2400" dirty="0" err="1">
                <a:solidFill>
                  <a:srgbClr val="FF9900"/>
                </a:solidFill>
              </a:rPr>
              <a:t>SSM</a:t>
            </a:r>
            <a:r>
              <a:rPr lang="en-US" sz="2400" dirty="0">
                <a:solidFill>
                  <a:srgbClr val="FF9900"/>
                </a:solidFill>
              </a:rPr>
              <a:t>)</a:t>
            </a:r>
          </a:p>
          <a:p>
            <a:pPr lvl="1">
              <a:spcBef>
                <a:spcPts val="300"/>
              </a:spcBef>
            </a:pPr>
            <a:r>
              <a:rPr lang="en-US" sz="2000" dirty="0"/>
              <a:t>Manage a fleet of servers at scale</a:t>
            </a:r>
          </a:p>
          <a:p>
            <a:pPr lvl="1">
              <a:spcBef>
                <a:spcPts val="300"/>
              </a:spcBef>
            </a:pPr>
            <a:r>
              <a:rPr lang="en-US" sz="2000" dirty="0"/>
              <a:t>Commonly used for patching and maintenance</a:t>
            </a:r>
          </a:p>
          <a:p>
            <a:pPr lvl="1">
              <a:spcBef>
                <a:spcPts val="300"/>
              </a:spcBef>
            </a:pPr>
            <a:r>
              <a:rPr lang="en-US" sz="2000" dirty="0"/>
              <a:t>Parameter Store is used to store configuration information and secrets </a:t>
            </a:r>
            <a:br>
              <a:rPr lang="en-US" sz="2000" dirty="0"/>
            </a:br>
            <a:r>
              <a:rPr lang="en-US" sz="2000" dirty="0"/>
              <a:t>(unencrypted AND encrypted)</a:t>
            </a:r>
          </a:p>
          <a:p>
            <a:pPr lvl="2">
              <a:spcBef>
                <a:spcPts val="300"/>
              </a:spcBef>
            </a:pPr>
            <a:r>
              <a:rPr lang="en-US" sz="1600" dirty="0"/>
              <a:t>If you need to rotate secrets, you should use Secrets Manager instead</a:t>
            </a:r>
          </a:p>
        </p:txBody>
      </p:sp>
    </p:spTree>
    <p:extLst>
      <p:ext uri="{BB962C8B-B14F-4D97-AF65-F5344CB8AC3E}">
        <p14:creationId xmlns:p14="http://schemas.microsoft.com/office/powerpoint/2010/main" val="1839052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xEl>
                                              <p:pRg st="10" end="10"/>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bldLvl="2"/>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E465B23-A320-4885-A207-73E409D49104}"/>
              </a:ext>
            </a:extLst>
          </p:cNvPr>
          <p:cNvSpPr>
            <a:spLocks noGrp="1"/>
          </p:cNvSpPr>
          <p:nvPr>
            <p:ph type="body" sz="quarter" idx="10"/>
          </p:nvPr>
        </p:nvSpPr>
        <p:spPr/>
        <p:txBody>
          <a:bodyPr/>
          <a:lstStyle/>
          <a:p>
            <a:pPr marL="0" indent="0">
              <a:spcBef>
                <a:spcPts val="600"/>
              </a:spcBef>
              <a:spcAft>
                <a:spcPts val="600"/>
              </a:spcAft>
              <a:buSzPct val="100000"/>
              <a:buNone/>
            </a:pPr>
            <a:r>
              <a:rPr lang="en-US" sz="2800" dirty="0"/>
              <a:t>Monitoring</a:t>
            </a:r>
          </a:p>
          <a:p>
            <a:pPr marL="0" indent="0">
              <a:spcBef>
                <a:spcPts val="600"/>
              </a:spcBef>
              <a:spcAft>
                <a:spcPts val="600"/>
              </a:spcAft>
              <a:buSzPct val="100000"/>
              <a:buNone/>
            </a:pPr>
            <a:r>
              <a:rPr lang="en-US" sz="2800" dirty="0"/>
              <a:t>Security and Compliance</a:t>
            </a:r>
          </a:p>
          <a:p>
            <a:pPr marL="0" indent="0">
              <a:spcBef>
                <a:spcPts val="600"/>
              </a:spcBef>
              <a:spcAft>
                <a:spcPts val="600"/>
              </a:spcAft>
              <a:buSzPct val="100000"/>
              <a:buNone/>
            </a:pPr>
            <a:r>
              <a:rPr lang="en-US" sz="2800" dirty="0">
                <a:solidFill>
                  <a:schemeClr val="accent2"/>
                </a:solidFill>
              </a:rPr>
              <a:t>Automation and Governance</a:t>
            </a:r>
          </a:p>
          <a:p>
            <a:pPr marL="0" indent="0">
              <a:spcBef>
                <a:spcPts val="600"/>
              </a:spcBef>
              <a:spcAft>
                <a:spcPts val="600"/>
              </a:spcAft>
              <a:buSzPct val="100000"/>
              <a:buNone/>
            </a:pPr>
            <a:r>
              <a:rPr lang="en-US" sz="2800" dirty="0"/>
              <a:t>DNS and Network Routing</a:t>
            </a:r>
          </a:p>
          <a:p>
            <a:pPr marL="0" indent="0">
              <a:spcBef>
                <a:spcPts val="600"/>
              </a:spcBef>
              <a:spcAft>
                <a:spcPts val="600"/>
              </a:spcAft>
              <a:buSzPct val="100000"/>
              <a:buNone/>
            </a:pPr>
            <a:r>
              <a:rPr lang="en-US" sz="2800" dirty="0"/>
              <a:t>Application Integration</a:t>
            </a:r>
          </a:p>
          <a:p>
            <a:pPr marL="0" indent="0">
              <a:spcBef>
                <a:spcPts val="600"/>
              </a:spcBef>
              <a:spcAft>
                <a:spcPts val="600"/>
              </a:spcAft>
              <a:buSzPct val="100000"/>
              <a:buNone/>
            </a:pPr>
            <a:r>
              <a:rPr lang="en-US" sz="2800" dirty="0"/>
              <a:t>Machine Learning</a:t>
            </a:r>
          </a:p>
          <a:p>
            <a:pPr marL="0" indent="0">
              <a:spcBef>
                <a:spcPts val="600"/>
              </a:spcBef>
              <a:spcAft>
                <a:spcPts val="600"/>
              </a:spcAft>
              <a:buSzPct val="100000"/>
              <a:buNone/>
            </a:pPr>
            <a:r>
              <a:rPr lang="en-US" sz="2800" dirty="0"/>
              <a:t>Backup and Recovery</a:t>
            </a:r>
          </a:p>
          <a:p>
            <a:pPr marL="0" indent="0">
              <a:spcBef>
                <a:spcPts val="600"/>
              </a:spcBef>
              <a:spcAft>
                <a:spcPts val="600"/>
              </a:spcAft>
              <a:buSzPct val="100000"/>
              <a:buNone/>
            </a:pPr>
            <a:r>
              <a:rPr lang="en-US" sz="2800" dirty="0"/>
              <a:t>Billing and Pricing</a:t>
            </a:r>
          </a:p>
          <a:p>
            <a:pPr marL="0" indent="0">
              <a:spcBef>
                <a:spcPts val="600"/>
              </a:spcBef>
              <a:spcAft>
                <a:spcPts val="600"/>
              </a:spcAft>
              <a:buSzPct val="100000"/>
              <a:buNone/>
            </a:pPr>
            <a:r>
              <a:rPr lang="en-US" sz="2800" dirty="0"/>
              <a:t>The Well-Architected Framework</a:t>
            </a:r>
          </a:p>
          <a:p>
            <a:pPr marL="0" indent="0">
              <a:spcBef>
                <a:spcPts val="600"/>
              </a:spcBef>
              <a:spcAft>
                <a:spcPts val="600"/>
              </a:spcAft>
              <a:buSzPct val="100000"/>
              <a:buNone/>
            </a:pPr>
            <a:r>
              <a:rPr lang="en-US" sz="2800" dirty="0"/>
              <a:t>Preparing for the Exam</a:t>
            </a:r>
          </a:p>
        </p:txBody>
      </p:sp>
      <p:sp>
        <p:nvSpPr>
          <p:cNvPr id="10" name="Content Placeholder 9">
            <a:extLst>
              <a:ext uri="{FF2B5EF4-FFF2-40B4-BE49-F238E27FC236}">
                <a16:creationId xmlns:a16="http://schemas.microsoft.com/office/drawing/2014/main" id="{3E9F2FF3-20A1-4B85-885E-44F502BCCC2A}"/>
              </a:ext>
            </a:extLst>
          </p:cNvPr>
          <p:cNvSpPr>
            <a:spLocks noGrp="1"/>
          </p:cNvSpPr>
          <p:nvPr>
            <p:ph sz="quarter" idx="14"/>
          </p:nvPr>
        </p:nvSpPr>
        <p:spPr/>
        <p:txBody>
          <a:bodyPr/>
          <a:lstStyle/>
          <a:p>
            <a:r>
              <a:rPr lang="en-US" dirty="0"/>
              <a:t>Course Outline</a:t>
            </a:r>
            <a:br>
              <a:rPr lang="en-US" dirty="0"/>
            </a:br>
            <a:r>
              <a:rPr lang="en-US" dirty="0"/>
              <a:t>(Part 2)</a:t>
            </a:r>
          </a:p>
        </p:txBody>
      </p:sp>
    </p:spTree>
    <p:extLst>
      <p:ext uri="{BB962C8B-B14F-4D97-AF65-F5344CB8AC3E}">
        <p14:creationId xmlns:p14="http://schemas.microsoft.com/office/powerpoint/2010/main" val="2460480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6982EA-8EFB-484E-AAC7-D8717A3FD046}"/>
              </a:ext>
            </a:extLst>
          </p:cNvPr>
          <p:cNvSpPr>
            <a:spLocks noGrp="1"/>
          </p:cNvSpPr>
          <p:nvPr>
            <p:ph type="title"/>
          </p:nvPr>
        </p:nvSpPr>
        <p:spPr/>
        <p:txBody>
          <a:bodyPr/>
          <a:lstStyle/>
          <a:p>
            <a:r>
              <a:rPr lang="en-US" dirty="0"/>
              <a:t>CloudFormation: Infrastructure as Code</a:t>
            </a:r>
          </a:p>
        </p:txBody>
      </p:sp>
      <p:sp>
        <p:nvSpPr>
          <p:cNvPr id="4" name="TextBox 3">
            <a:extLst>
              <a:ext uri="{FF2B5EF4-FFF2-40B4-BE49-F238E27FC236}">
                <a16:creationId xmlns:a16="http://schemas.microsoft.com/office/drawing/2014/main" id="{B5D80690-FFDD-4861-90B2-86C4549E7C3A}"/>
              </a:ext>
            </a:extLst>
          </p:cNvPr>
          <p:cNvSpPr txBox="1"/>
          <p:nvPr/>
        </p:nvSpPr>
        <p:spPr>
          <a:xfrm>
            <a:off x="4024686" y="4369321"/>
            <a:ext cx="1568408"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Application Load Balancer</a:t>
            </a:r>
          </a:p>
        </p:txBody>
      </p:sp>
      <p:pic>
        <p:nvPicPr>
          <p:cNvPr id="5" name="Picture 4" descr="Shape&#10;&#10;Description automatically generated with low confidence">
            <a:extLst>
              <a:ext uri="{FF2B5EF4-FFF2-40B4-BE49-F238E27FC236}">
                <a16:creationId xmlns:a16="http://schemas.microsoft.com/office/drawing/2014/main" id="{19981B78-FE13-4A3D-BC4D-964C3B1B93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459" y="3224466"/>
            <a:ext cx="1231901" cy="1231901"/>
          </a:xfrm>
          <a:prstGeom prst="rect">
            <a:avLst/>
          </a:prstGeom>
        </p:spPr>
      </p:pic>
      <p:pic>
        <p:nvPicPr>
          <p:cNvPr id="7" name="Picture 6" descr="Icon&#10;&#10;Description automatically generated">
            <a:extLst>
              <a:ext uri="{FF2B5EF4-FFF2-40B4-BE49-F238E27FC236}">
                <a16:creationId xmlns:a16="http://schemas.microsoft.com/office/drawing/2014/main" id="{C4A7B09B-7242-42E8-A714-E2CE38AC61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3985" y="3434081"/>
            <a:ext cx="515127" cy="515127"/>
          </a:xfrm>
          <a:prstGeom prst="rect">
            <a:avLst/>
          </a:prstGeom>
        </p:spPr>
      </p:pic>
      <p:pic>
        <p:nvPicPr>
          <p:cNvPr id="8" name="Graphic 60">
            <a:extLst>
              <a:ext uri="{FF2B5EF4-FFF2-40B4-BE49-F238E27FC236}">
                <a16:creationId xmlns:a16="http://schemas.microsoft.com/office/drawing/2014/main" id="{5A6929D8-2A82-4F5D-80B2-C9EE011775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97049" y="2182909"/>
            <a:ext cx="1298124" cy="1298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AE78825A-9E09-4372-9A5E-7620043849C8}"/>
              </a:ext>
            </a:extLst>
          </p:cNvPr>
          <p:cNvSpPr txBox="1"/>
          <p:nvPr/>
        </p:nvSpPr>
        <p:spPr>
          <a:xfrm>
            <a:off x="7019595" y="3431592"/>
            <a:ext cx="163104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pic>
        <p:nvPicPr>
          <p:cNvPr id="10" name="Graphic 60">
            <a:extLst>
              <a:ext uri="{FF2B5EF4-FFF2-40B4-BE49-F238E27FC236}">
                <a16:creationId xmlns:a16="http://schemas.microsoft.com/office/drawing/2014/main" id="{0E22BA86-1A1D-4CBE-8032-4E1B599449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97049" y="3992750"/>
            <a:ext cx="1298124" cy="1298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F1AA2288-D739-43A7-8A50-37A0447C3FD1}"/>
              </a:ext>
            </a:extLst>
          </p:cNvPr>
          <p:cNvSpPr txBox="1"/>
          <p:nvPr/>
        </p:nvSpPr>
        <p:spPr>
          <a:xfrm>
            <a:off x="7030590" y="5290874"/>
            <a:ext cx="163104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cxnSp>
        <p:nvCxnSpPr>
          <p:cNvPr id="12" name="Straight Arrow Connector 11">
            <a:extLst>
              <a:ext uri="{FF2B5EF4-FFF2-40B4-BE49-F238E27FC236}">
                <a16:creationId xmlns:a16="http://schemas.microsoft.com/office/drawing/2014/main" id="{0028D636-6C69-49BE-8CC2-B71B0B24E678}"/>
              </a:ext>
            </a:extLst>
          </p:cNvPr>
          <p:cNvCxnSpPr>
            <a:cxnSpLocks/>
            <a:stCxn id="7" idx="3"/>
            <a:endCxn id="18" idx="1"/>
          </p:cNvCxnSpPr>
          <p:nvPr/>
        </p:nvCxnSpPr>
        <p:spPr>
          <a:xfrm>
            <a:off x="3149112" y="3691645"/>
            <a:ext cx="1087411" cy="1022"/>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F92AB74-66A8-4D58-9E8B-ABD08304F43A}"/>
              </a:ext>
            </a:extLst>
          </p:cNvPr>
          <p:cNvCxnSpPr>
            <a:cxnSpLocks/>
            <a:stCxn id="18" idx="3"/>
            <a:endCxn id="8" idx="1"/>
          </p:cNvCxnSpPr>
          <p:nvPr/>
        </p:nvCxnSpPr>
        <p:spPr>
          <a:xfrm flipV="1">
            <a:off x="5381257" y="2831971"/>
            <a:ext cx="1815792" cy="860696"/>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05882B4-91BD-480A-9F17-37FDE88472E5}"/>
              </a:ext>
            </a:extLst>
          </p:cNvPr>
          <p:cNvCxnSpPr>
            <a:cxnSpLocks/>
            <a:stCxn id="18" idx="3"/>
            <a:endCxn id="10" idx="1"/>
          </p:cNvCxnSpPr>
          <p:nvPr/>
        </p:nvCxnSpPr>
        <p:spPr>
          <a:xfrm>
            <a:off x="5381257" y="3692667"/>
            <a:ext cx="1815792" cy="949145"/>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D69DCCA-81A6-4B63-ABD4-590170BD6872}"/>
              </a:ext>
            </a:extLst>
          </p:cNvPr>
          <p:cNvSpPr/>
          <p:nvPr/>
        </p:nvSpPr>
        <p:spPr>
          <a:xfrm>
            <a:off x="6715396" y="1838544"/>
            <a:ext cx="2193471" cy="4015794"/>
          </a:xfrm>
          <a:prstGeom prst="rect">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sp>
        <p:nvSpPr>
          <p:cNvPr id="16" name="TextBox 15">
            <a:extLst>
              <a:ext uri="{FF2B5EF4-FFF2-40B4-BE49-F238E27FC236}">
                <a16:creationId xmlns:a16="http://schemas.microsoft.com/office/drawing/2014/main" id="{E81D3827-2832-4B77-8994-8CB39B481084}"/>
              </a:ext>
            </a:extLst>
          </p:cNvPr>
          <p:cNvSpPr txBox="1"/>
          <p:nvPr/>
        </p:nvSpPr>
        <p:spPr>
          <a:xfrm>
            <a:off x="3139440" y="3303451"/>
            <a:ext cx="123190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HTTP</a:t>
            </a:r>
          </a:p>
        </p:txBody>
      </p:sp>
      <p:pic>
        <p:nvPicPr>
          <p:cNvPr id="18" name="Graphic 8">
            <a:extLst>
              <a:ext uri="{FF2B5EF4-FFF2-40B4-BE49-F238E27FC236}">
                <a16:creationId xmlns:a16="http://schemas.microsoft.com/office/drawing/2014/main" id="{89EB565F-2FBC-4F7C-87CA-3380E837D5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6523" y="3120300"/>
            <a:ext cx="1144734" cy="1144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Graphic 29">
            <a:extLst>
              <a:ext uri="{FF2B5EF4-FFF2-40B4-BE49-F238E27FC236}">
                <a16:creationId xmlns:a16="http://schemas.microsoft.com/office/drawing/2014/main" id="{EDDBC636-3173-4611-B6E6-A3E9349258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5195" y="1619445"/>
            <a:ext cx="785395" cy="785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Graphic 7">
            <a:extLst>
              <a:ext uri="{FF2B5EF4-FFF2-40B4-BE49-F238E27FC236}">
                <a16:creationId xmlns:a16="http://schemas.microsoft.com/office/drawing/2014/main" id="{B655270D-01A9-4888-9D20-6D0ECD5DC22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84451" y="3172516"/>
            <a:ext cx="1038258" cy="1038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a:extLst>
              <a:ext uri="{FF2B5EF4-FFF2-40B4-BE49-F238E27FC236}">
                <a16:creationId xmlns:a16="http://schemas.microsoft.com/office/drawing/2014/main" id="{00D3A539-AADD-4432-BFA9-7D3481F81764}"/>
              </a:ext>
            </a:extLst>
          </p:cNvPr>
          <p:cNvSpPr txBox="1"/>
          <p:nvPr/>
        </p:nvSpPr>
        <p:spPr>
          <a:xfrm>
            <a:off x="9379068" y="4194736"/>
            <a:ext cx="1568408"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Databases</a:t>
            </a:r>
          </a:p>
        </p:txBody>
      </p:sp>
      <p:pic>
        <p:nvPicPr>
          <p:cNvPr id="24" name="Graphic 21">
            <a:extLst>
              <a:ext uri="{FF2B5EF4-FFF2-40B4-BE49-F238E27FC236}">
                <a16:creationId xmlns:a16="http://schemas.microsoft.com/office/drawing/2014/main" id="{B5A3A008-4408-4C72-B505-602D85C61EF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972800" y="46178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0831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1" grpId="0"/>
      <p:bldP spid="15" grpId="0" animBg="1"/>
      <p:bldP spid="16" grpId="0"/>
      <p:bldP spid="2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A68EA8-A2F3-44E7-BEAA-61FA38729B5D}"/>
              </a:ext>
            </a:extLst>
          </p:cNvPr>
          <p:cNvSpPr/>
          <p:nvPr/>
        </p:nvSpPr>
        <p:spPr>
          <a:xfrm>
            <a:off x="2093171" y="1820817"/>
            <a:ext cx="8005657" cy="3229486"/>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274320" tIns="274320" rIns="27432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404040"/>
                </a:solidFill>
                <a:effectLst/>
                <a:uLnTx/>
                <a:uFillTx/>
                <a:latin typeface="Trebuchet MS" panose="020B0603020202020204"/>
                <a:ea typeface="+mn-ea"/>
                <a:cs typeface="+mn-cs"/>
              </a:rPr>
              <a:t>I WANT:</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404040"/>
                </a:solidFill>
                <a:effectLst/>
                <a:uLnTx/>
                <a:uFillTx/>
                <a:latin typeface="Trebuchet MS" panose="020B0603020202020204"/>
                <a:ea typeface="+mn-ea"/>
                <a:cs typeface="+mn-cs"/>
              </a:rPr>
              <a:t>2 EC2 instances with this configuration</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404040"/>
                </a:solidFill>
                <a:effectLst/>
                <a:uLnTx/>
                <a:uFillTx/>
                <a:latin typeface="Trebuchet MS" panose="020B0603020202020204"/>
                <a:ea typeface="+mn-ea"/>
                <a:cs typeface="+mn-cs"/>
              </a:rPr>
              <a:t>An auto-scaling group and load balancer</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404040"/>
                </a:solidFill>
                <a:effectLst/>
                <a:uLnTx/>
                <a:uFillTx/>
                <a:latin typeface="Trebuchet MS" panose="020B0603020202020204"/>
                <a:ea typeface="+mn-ea"/>
                <a:cs typeface="+mn-cs"/>
              </a:rPr>
              <a:t>1 </a:t>
            </a:r>
            <a:r>
              <a:rPr kumimoji="0" lang="en-US" sz="2400" b="0" i="0" u="none" strike="noStrike" kern="1200" cap="none" spc="0" normalizeH="0" baseline="0" noProof="0" dirty="0" err="1">
                <a:ln>
                  <a:noFill/>
                </a:ln>
                <a:solidFill>
                  <a:srgbClr val="404040"/>
                </a:solidFill>
                <a:effectLst/>
                <a:uLnTx/>
                <a:uFillTx/>
                <a:latin typeface="Trebuchet MS" panose="020B0603020202020204"/>
                <a:ea typeface="+mn-ea"/>
                <a:cs typeface="+mn-cs"/>
              </a:rPr>
              <a:t>RDS</a:t>
            </a:r>
            <a:r>
              <a:rPr kumimoji="0" lang="en-US" sz="2400" b="0" i="0" u="none" strike="noStrike" kern="1200" cap="none" spc="0" normalizeH="0" baseline="0" noProof="0" dirty="0">
                <a:ln>
                  <a:noFill/>
                </a:ln>
                <a:solidFill>
                  <a:srgbClr val="404040"/>
                </a:solidFill>
                <a:effectLst/>
                <a:uLnTx/>
                <a:uFillTx/>
                <a:latin typeface="Trebuchet MS" panose="020B0603020202020204"/>
                <a:ea typeface="+mn-ea"/>
                <a:cs typeface="+mn-cs"/>
              </a:rPr>
              <a:t> database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404040"/>
                </a:solidFill>
                <a:effectLst/>
                <a:uLnTx/>
                <a:uFillTx/>
                <a:latin typeface="Trebuchet MS" panose="020B0603020202020204"/>
                <a:ea typeface="+mn-ea"/>
                <a:cs typeface="+mn-cs"/>
              </a:rPr>
              <a:t>1 </a:t>
            </a:r>
            <a:r>
              <a:rPr kumimoji="0" lang="en-US" sz="2400" b="0" i="0" u="none" strike="noStrike" kern="1200" cap="none" spc="0" normalizeH="0" baseline="0" noProof="0" dirty="0" err="1">
                <a:ln>
                  <a:noFill/>
                </a:ln>
                <a:solidFill>
                  <a:srgbClr val="404040"/>
                </a:solidFill>
                <a:effectLst/>
                <a:uLnTx/>
                <a:uFillTx/>
                <a:latin typeface="Trebuchet MS" panose="020B0603020202020204"/>
                <a:ea typeface="+mn-ea"/>
                <a:cs typeface="+mn-cs"/>
              </a:rPr>
              <a:t>VPC</a:t>
            </a:r>
            <a:r>
              <a:rPr kumimoji="0" lang="en-US" sz="2400" b="0" i="0" u="none" strike="noStrike" kern="1200" cap="none" spc="0" normalizeH="0" baseline="0" noProof="0" dirty="0">
                <a:ln>
                  <a:noFill/>
                </a:ln>
                <a:solidFill>
                  <a:srgbClr val="404040"/>
                </a:solidFill>
                <a:effectLst/>
                <a:uLnTx/>
                <a:uFillTx/>
                <a:latin typeface="Trebuchet MS" panose="020B0603020202020204"/>
                <a:ea typeface="+mn-ea"/>
                <a:cs typeface="+mn-cs"/>
              </a:rPr>
              <a:t> with 1 public subnet and 1 private subnet</a:t>
            </a:r>
          </a:p>
        </p:txBody>
      </p:sp>
    </p:spTree>
    <p:extLst>
      <p:ext uri="{BB962C8B-B14F-4D97-AF65-F5344CB8AC3E}">
        <p14:creationId xmlns:p14="http://schemas.microsoft.com/office/powerpoint/2010/main" val="1845867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6982EA-8EFB-484E-AAC7-D8717A3FD046}"/>
              </a:ext>
            </a:extLst>
          </p:cNvPr>
          <p:cNvSpPr>
            <a:spLocks noGrp="1"/>
          </p:cNvSpPr>
          <p:nvPr>
            <p:ph type="title"/>
          </p:nvPr>
        </p:nvSpPr>
        <p:spPr/>
        <p:txBody>
          <a:bodyPr/>
          <a:lstStyle/>
          <a:p>
            <a:r>
              <a:rPr lang="en-US" dirty="0"/>
              <a:t>CloudFormation Template</a:t>
            </a:r>
          </a:p>
        </p:txBody>
      </p:sp>
      <p:pic>
        <p:nvPicPr>
          <p:cNvPr id="3" name="Picture 2">
            <a:extLst>
              <a:ext uri="{FF2B5EF4-FFF2-40B4-BE49-F238E27FC236}">
                <a16:creationId xmlns:a16="http://schemas.microsoft.com/office/drawing/2014/main" id="{1A977213-2B57-47AF-BB55-5FB5C751E95B}"/>
              </a:ext>
            </a:extLst>
          </p:cNvPr>
          <p:cNvPicPr>
            <a:picLocks noChangeAspect="1"/>
          </p:cNvPicPr>
          <p:nvPr/>
        </p:nvPicPr>
        <p:blipFill>
          <a:blip r:embed="rId3"/>
          <a:stretch>
            <a:fillRect/>
          </a:stretch>
        </p:blipFill>
        <p:spPr>
          <a:xfrm>
            <a:off x="1575058" y="1308286"/>
            <a:ext cx="9041884" cy="5187966"/>
          </a:xfrm>
          <a:prstGeom prst="rect">
            <a:avLst/>
          </a:prstGeom>
          <a:ln>
            <a:solidFill>
              <a:schemeClr val="bg1">
                <a:lumMod val="75000"/>
              </a:schemeClr>
            </a:solidFill>
          </a:ln>
        </p:spPr>
      </p:pic>
    </p:spTree>
    <p:extLst>
      <p:ext uri="{BB962C8B-B14F-4D97-AF65-F5344CB8AC3E}">
        <p14:creationId xmlns:p14="http://schemas.microsoft.com/office/powerpoint/2010/main" val="2979664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E89C3EA-4585-4D4D-9BB0-7C775F53B6BD}"/>
              </a:ext>
            </a:extLst>
          </p:cNvPr>
          <p:cNvSpPr>
            <a:spLocks noGrp="1"/>
          </p:cNvSpPr>
          <p:nvPr>
            <p:ph sz="quarter" idx="14"/>
          </p:nvPr>
        </p:nvSpPr>
        <p:spPr/>
        <p:txBody>
          <a:bodyPr/>
          <a:lstStyle/>
          <a:p>
            <a:r>
              <a:rPr lang="en-US" dirty="0"/>
              <a:t>Benefits of CloudFormation</a:t>
            </a:r>
          </a:p>
        </p:txBody>
      </p:sp>
      <p:sp>
        <p:nvSpPr>
          <p:cNvPr id="4" name="Text Placeholder 3">
            <a:extLst>
              <a:ext uri="{FF2B5EF4-FFF2-40B4-BE49-F238E27FC236}">
                <a16:creationId xmlns:a16="http://schemas.microsoft.com/office/drawing/2014/main" id="{7CE514C5-3E9B-4E1B-BBE1-556131CD0D5A}"/>
              </a:ext>
            </a:extLst>
          </p:cNvPr>
          <p:cNvSpPr>
            <a:spLocks noGrp="1"/>
          </p:cNvSpPr>
          <p:nvPr>
            <p:ph type="body" sz="quarter" idx="10"/>
          </p:nvPr>
        </p:nvSpPr>
        <p:spPr/>
        <p:txBody>
          <a:bodyPr/>
          <a:lstStyle/>
          <a:p>
            <a:r>
              <a:rPr lang="en-US" sz="2800" dirty="0"/>
              <a:t>Huge time savings over manual work</a:t>
            </a:r>
          </a:p>
          <a:p>
            <a:r>
              <a:rPr lang="en-US" sz="2800" dirty="0"/>
              <a:t>Repeatable</a:t>
            </a:r>
          </a:p>
          <a:p>
            <a:r>
              <a:rPr lang="en-US" sz="2800" dirty="0"/>
              <a:t>Changes are also made as code</a:t>
            </a:r>
          </a:p>
          <a:p>
            <a:r>
              <a:rPr lang="en-US" sz="2800" dirty="0"/>
              <a:t>Can delete all resources at once</a:t>
            </a:r>
          </a:p>
          <a:p>
            <a:r>
              <a:rPr lang="en-US" sz="2800" dirty="0"/>
              <a:t>Estimate costs based on a template</a:t>
            </a:r>
          </a:p>
          <a:p>
            <a:r>
              <a:rPr lang="en-US" sz="2800" dirty="0"/>
              <a:t>Can be used cross-account and cross-region</a:t>
            </a:r>
          </a:p>
        </p:txBody>
      </p:sp>
    </p:spTree>
    <p:extLst>
      <p:ext uri="{BB962C8B-B14F-4D97-AF65-F5344CB8AC3E}">
        <p14:creationId xmlns:p14="http://schemas.microsoft.com/office/powerpoint/2010/main" val="4247311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903615"/>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1725734"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Deploying a CloudFormation Template</a:t>
            </a:r>
          </a:p>
        </p:txBody>
      </p:sp>
      <p:pic>
        <p:nvPicPr>
          <p:cNvPr id="3" name="Picture 2" descr="A blue sign with white text&#10;&#10;Description automatically generated with medium confidence">
            <a:extLst>
              <a:ext uri="{FF2B5EF4-FFF2-40B4-BE49-F238E27FC236}">
                <a16:creationId xmlns:a16="http://schemas.microsoft.com/office/drawing/2014/main" id="{4D088E2B-C7ED-E05A-D967-EFD8C24F8A38}"/>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2058666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8F811F74-709F-4E02-87B2-7FD78AEC0BB0}"/>
              </a:ext>
            </a:extLst>
          </p:cNvPr>
          <p:cNvPicPr>
            <a:picLocks noChangeAspect="1"/>
          </p:cNvPicPr>
          <p:nvPr/>
        </p:nvPicPr>
        <p:blipFill rotWithShape="1">
          <a:blip r:embed="rId3">
            <a:extLst>
              <a:ext uri="{28A0092B-C50C-407E-A947-70E740481C1C}">
                <a14:useLocalDpi xmlns:a14="http://schemas.microsoft.com/office/drawing/2010/main" val="0"/>
              </a:ext>
            </a:extLst>
          </a:blip>
          <a:srcRect t="11061" b="4436"/>
          <a:stretch/>
        </p:blipFill>
        <p:spPr>
          <a:xfrm>
            <a:off x="0" y="0"/>
            <a:ext cx="12192000" cy="6858000"/>
          </a:xfrm>
          <a:prstGeom prst="rect">
            <a:avLst/>
          </a:prstGeom>
        </p:spPr>
      </p:pic>
      <p:sp>
        <p:nvSpPr>
          <p:cNvPr id="5" name="Rectangle 4">
            <a:extLst>
              <a:ext uri="{FF2B5EF4-FFF2-40B4-BE49-F238E27FC236}">
                <a16:creationId xmlns:a16="http://schemas.microsoft.com/office/drawing/2014/main" id="{64DC601B-E881-480E-9370-4D3AFD9D1BE6}"/>
              </a:ext>
            </a:extLst>
          </p:cNvPr>
          <p:cNvSpPr/>
          <p:nvPr/>
        </p:nvSpPr>
        <p:spPr>
          <a:xfrm>
            <a:off x="0" y="5246370"/>
            <a:ext cx="12192000" cy="118872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630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prstClr val="black"/>
                </a:solidFill>
                <a:effectLst/>
                <a:uLnTx/>
                <a:uFillTx/>
                <a:latin typeface="Trebuchet MS" panose="020B0603020202020204"/>
                <a:ea typeface="+mn-ea"/>
                <a:cs typeface="+mn-cs"/>
              </a:rPr>
              <a:t>SERVICE CATALOG</a:t>
            </a:r>
          </a:p>
        </p:txBody>
      </p:sp>
      <p:pic>
        <p:nvPicPr>
          <p:cNvPr id="9" name="Graphic 6">
            <a:extLst>
              <a:ext uri="{FF2B5EF4-FFF2-40B4-BE49-F238E27FC236}">
                <a16:creationId xmlns:a16="http://schemas.microsoft.com/office/drawing/2014/main" id="{17254D6B-8EB1-43D8-8F81-DD82253810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 y="5241678"/>
            <a:ext cx="1193411" cy="1193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1474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871C86-AB6C-4C4B-8F8E-9C5ABE742EF1}"/>
              </a:ext>
            </a:extLst>
          </p:cNvPr>
          <p:cNvSpPr/>
          <p:nvPr/>
        </p:nvSpPr>
        <p:spPr>
          <a:xfrm>
            <a:off x="3939018" y="1274506"/>
            <a:ext cx="4313964" cy="4930878"/>
          </a:xfrm>
          <a:prstGeom prst="rect">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5" name="Rectangle 4">
            <a:extLst>
              <a:ext uri="{FF2B5EF4-FFF2-40B4-BE49-F238E27FC236}">
                <a16:creationId xmlns:a16="http://schemas.microsoft.com/office/drawing/2014/main" id="{B9EF2128-2A4D-43CE-B825-78337F4D8E53}"/>
              </a:ext>
            </a:extLst>
          </p:cNvPr>
          <p:cNvSpPr/>
          <p:nvPr/>
        </p:nvSpPr>
        <p:spPr>
          <a:xfrm>
            <a:off x="4297895" y="1598307"/>
            <a:ext cx="1621124" cy="4301047"/>
          </a:xfrm>
          <a:prstGeom prst="rect">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BCE98100-B497-4253-BFB2-2D82B02CEE1C}"/>
              </a:ext>
            </a:extLst>
          </p:cNvPr>
          <p:cNvSpPr/>
          <p:nvPr/>
        </p:nvSpPr>
        <p:spPr>
          <a:xfrm>
            <a:off x="3270717" y="946316"/>
            <a:ext cx="3137430" cy="474562"/>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rPr>
              <a:t>SERVICE CATALOG</a:t>
            </a:r>
          </a:p>
        </p:txBody>
      </p:sp>
      <p:sp>
        <p:nvSpPr>
          <p:cNvPr id="7" name="Rectangle 6">
            <a:extLst>
              <a:ext uri="{FF2B5EF4-FFF2-40B4-BE49-F238E27FC236}">
                <a16:creationId xmlns:a16="http://schemas.microsoft.com/office/drawing/2014/main" id="{4408572C-7776-4591-A847-FC59E2AF1D30}"/>
              </a:ext>
            </a:extLst>
          </p:cNvPr>
          <p:cNvSpPr/>
          <p:nvPr/>
        </p:nvSpPr>
        <p:spPr>
          <a:xfrm>
            <a:off x="6302477" y="1598308"/>
            <a:ext cx="1621124" cy="4301046"/>
          </a:xfrm>
          <a:prstGeom prst="rect">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8" name="TextBox 7">
            <a:extLst>
              <a:ext uri="{FF2B5EF4-FFF2-40B4-BE49-F238E27FC236}">
                <a16:creationId xmlns:a16="http://schemas.microsoft.com/office/drawing/2014/main" id="{0BA8BC70-CB1E-422D-BAD8-1A09CAB9147A}"/>
              </a:ext>
            </a:extLst>
          </p:cNvPr>
          <p:cNvSpPr txBox="1"/>
          <p:nvPr/>
        </p:nvSpPr>
        <p:spPr>
          <a:xfrm>
            <a:off x="4334723" y="1637636"/>
            <a:ext cx="1554799" cy="751603"/>
          </a:xfrm>
          <a:prstGeom prst="rect">
            <a:avLst/>
          </a:prstGeom>
          <a:solidFill>
            <a:schemeClr val="tx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Trebuchet MS" panose="020B0603020202020204"/>
                <a:ea typeface="PS TT Commons" charset="0"/>
                <a:cs typeface="PS TT Commons" charset="0"/>
              </a:rPr>
              <a:t>Web Development Portfolio</a:t>
            </a:r>
          </a:p>
        </p:txBody>
      </p:sp>
      <p:sp>
        <p:nvSpPr>
          <p:cNvPr id="9" name="TextBox 8">
            <a:extLst>
              <a:ext uri="{FF2B5EF4-FFF2-40B4-BE49-F238E27FC236}">
                <a16:creationId xmlns:a16="http://schemas.microsoft.com/office/drawing/2014/main" id="{C17A374C-2F74-46F6-A44A-B73E0DF6E0DF}"/>
              </a:ext>
            </a:extLst>
          </p:cNvPr>
          <p:cNvSpPr txBox="1"/>
          <p:nvPr/>
        </p:nvSpPr>
        <p:spPr>
          <a:xfrm>
            <a:off x="6339306" y="1637636"/>
            <a:ext cx="1554799" cy="751603"/>
          </a:xfrm>
          <a:prstGeom prst="rect">
            <a:avLst/>
          </a:prstGeom>
          <a:solidFill>
            <a:schemeClr val="tx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Trebuchet MS" panose="020B0603020202020204"/>
                <a:ea typeface="PS TT Commons" charset="0"/>
                <a:cs typeface="PS TT Commons" charset="0"/>
              </a:rPr>
              <a:t>Data </a:t>
            </a:r>
            <a:br>
              <a:rPr kumimoji="0" lang="en-US" sz="1600" b="0" i="0" u="none" strike="noStrike" kern="1200" cap="none" spc="0" normalizeH="0" baseline="0" noProof="0" dirty="0">
                <a:ln>
                  <a:noFill/>
                </a:ln>
                <a:solidFill>
                  <a:prstClr val="white"/>
                </a:solidFill>
                <a:effectLst/>
                <a:uLnTx/>
                <a:uFillTx/>
                <a:latin typeface="Trebuchet MS" panose="020B0603020202020204"/>
                <a:ea typeface="PS TT Commons" charset="0"/>
                <a:cs typeface="PS TT Commons" charset="0"/>
              </a:rPr>
            </a:br>
            <a:r>
              <a:rPr kumimoji="0" lang="en-US" sz="1600" b="0" i="0" u="none" strike="noStrike" kern="1200" cap="none" spc="0" normalizeH="0" baseline="0" noProof="0" dirty="0">
                <a:ln>
                  <a:noFill/>
                </a:ln>
                <a:solidFill>
                  <a:prstClr val="white"/>
                </a:solidFill>
                <a:effectLst/>
                <a:uLnTx/>
                <a:uFillTx/>
                <a:latin typeface="Trebuchet MS" panose="020B0603020202020204"/>
                <a:ea typeface="PS TT Commons" charset="0"/>
                <a:cs typeface="PS TT Commons" charset="0"/>
              </a:rPr>
              <a:t>Analysis Portfolio</a:t>
            </a:r>
          </a:p>
        </p:txBody>
      </p:sp>
      <p:sp>
        <p:nvSpPr>
          <p:cNvPr id="10" name="TextBox 9">
            <a:extLst>
              <a:ext uri="{FF2B5EF4-FFF2-40B4-BE49-F238E27FC236}">
                <a16:creationId xmlns:a16="http://schemas.microsoft.com/office/drawing/2014/main" id="{898BF5DC-3F0B-4F02-8689-9BDA4D73B032}"/>
              </a:ext>
            </a:extLst>
          </p:cNvPr>
          <p:cNvSpPr txBox="1"/>
          <p:nvPr/>
        </p:nvSpPr>
        <p:spPr>
          <a:xfrm>
            <a:off x="4345696" y="4339752"/>
            <a:ext cx="1568408"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Application Load Balancer</a:t>
            </a:r>
          </a:p>
        </p:txBody>
      </p:sp>
      <p:pic>
        <p:nvPicPr>
          <p:cNvPr id="11" name="Graphic 60">
            <a:extLst>
              <a:ext uri="{FF2B5EF4-FFF2-40B4-BE49-F238E27FC236}">
                <a16:creationId xmlns:a16="http://schemas.microsoft.com/office/drawing/2014/main" id="{BB0A6A75-5E36-490E-A91E-19038456BB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2697" y="2512380"/>
            <a:ext cx="731520"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0ED3F1FE-2748-445E-BD2E-258B839A47BF}"/>
              </a:ext>
            </a:extLst>
          </p:cNvPr>
          <p:cNvSpPr txBox="1"/>
          <p:nvPr/>
        </p:nvSpPr>
        <p:spPr>
          <a:xfrm>
            <a:off x="4742696" y="3321918"/>
            <a:ext cx="731521" cy="140615"/>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a:t>
            </a:r>
          </a:p>
        </p:txBody>
      </p:sp>
      <p:pic>
        <p:nvPicPr>
          <p:cNvPr id="13" name="Graphic 8">
            <a:extLst>
              <a:ext uri="{FF2B5EF4-FFF2-40B4-BE49-F238E27FC236}">
                <a16:creationId xmlns:a16="http://schemas.microsoft.com/office/drawing/2014/main" id="{7FB7DC23-8262-41A5-B9C7-F9DC476A9F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2697" y="3577582"/>
            <a:ext cx="731520"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7">
            <a:extLst>
              <a:ext uri="{FF2B5EF4-FFF2-40B4-BE49-F238E27FC236}">
                <a16:creationId xmlns:a16="http://schemas.microsoft.com/office/drawing/2014/main" id="{0F130C26-23DE-42E5-9E79-46F7185FDF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2697" y="4837663"/>
            <a:ext cx="731520"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05E19394-3885-4959-BB46-5F0505E5CA4B}"/>
              </a:ext>
            </a:extLst>
          </p:cNvPr>
          <p:cNvSpPr txBox="1"/>
          <p:nvPr/>
        </p:nvSpPr>
        <p:spPr>
          <a:xfrm>
            <a:off x="4350611" y="5572101"/>
            <a:ext cx="1568408" cy="26008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Database</a:t>
            </a:r>
          </a:p>
        </p:txBody>
      </p:sp>
      <p:pic>
        <p:nvPicPr>
          <p:cNvPr id="16" name="Graphic 8">
            <a:extLst>
              <a:ext uri="{FF2B5EF4-FFF2-40B4-BE49-F238E27FC236}">
                <a16:creationId xmlns:a16="http://schemas.microsoft.com/office/drawing/2014/main" id="{5CB8D2F8-2B43-4AE7-8B25-8FA37AFBF9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45845" y="2512380"/>
            <a:ext cx="731520"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F0ECBD34-A3BE-455A-8865-44DBA5D5D830}"/>
              </a:ext>
            </a:extLst>
          </p:cNvPr>
          <p:cNvSpPr txBox="1"/>
          <p:nvPr/>
        </p:nvSpPr>
        <p:spPr>
          <a:xfrm>
            <a:off x="6408147" y="3243900"/>
            <a:ext cx="1406916" cy="241261"/>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S3</a:t>
            </a:r>
          </a:p>
        </p:txBody>
      </p:sp>
      <p:pic>
        <p:nvPicPr>
          <p:cNvPr id="18" name="Graphic 14">
            <a:extLst>
              <a:ext uri="{FF2B5EF4-FFF2-40B4-BE49-F238E27FC236}">
                <a16:creationId xmlns:a16="http://schemas.microsoft.com/office/drawing/2014/main" id="{5EFEE2D1-1CBF-4B2F-AFBE-215DAC04135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45845" y="3577582"/>
            <a:ext cx="731520"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a:extLst>
              <a:ext uri="{FF2B5EF4-FFF2-40B4-BE49-F238E27FC236}">
                <a16:creationId xmlns:a16="http://schemas.microsoft.com/office/drawing/2014/main" id="{CD68D020-51A4-4DE9-B548-F3F28D5F1D6A}"/>
              </a:ext>
            </a:extLst>
          </p:cNvPr>
          <p:cNvSpPr txBox="1"/>
          <p:nvPr/>
        </p:nvSpPr>
        <p:spPr>
          <a:xfrm>
            <a:off x="6608823" y="4307168"/>
            <a:ext cx="1005563" cy="254807"/>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Athena</a:t>
            </a:r>
          </a:p>
        </p:txBody>
      </p:sp>
      <p:sp>
        <p:nvSpPr>
          <p:cNvPr id="20" name="TextBox 19">
            <a:extLst>
              <a:ext uri="{FF2B5EF4-FFF2-40B4-BE49-F238E27FC236}">
                <a16:creationId xmlns:a16="http://schemas.microsoft.com/office/drawing/2014/main" id="{E2BF6B4F-0A8B-4E00-8E29-AB123DAB1EA9}"/>
              </a:ext>
            </a:extLst>
          </p:cNvPr>
          <p:cNvSpPr txBox="1"/>
          <p:nvPr/>
        </p:nvSpPr>
        <p:spPr>
          <a:xfrm>
            <a:off x="6408147" y="5564527"/>
            <a:ext cx="1406916" cy="255594"/>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200" b="0" i="0" u="none" strike="noStrike" kern="1200" cap="none" spc="0" normalizeH="0" baseline="0" noProof="0" dirty="0" err="1">
                <a:ln>
                  <a:noFill/>
                </a:ln>
                <a:solidFill>
                  <a:srgbClr val="E5E5E5">
                    <a:lumMod val="10000"/>
                  </a:srgbClr>
                </a:solidFill>
                <a:effectLst/>
                <a:uLnTx/>
                <a:uFillTx/>
                <a:latin typeface="Trebuchet MS" panose="020B0603020202020204"/>
                <a:ea typeface="PS TT Commons" charset="0"/>
                <a:cs typeface="PS TT Commons" charset="0"/>
              </a:rPr>
              <a:t>QuickSight</a:t>
            </a:r>
            <a:endParaRPr kumimoji="0" lang="en-US" sz="1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endParaRPr>
          </a:p>
        </p:txBody>
      </p:sp>
      <p:pic>
        <p:nvPicPr>
          <p:cNvPr id="21" name="Graphic 7">
            <a:extLst>
              <a:ext uri="{FF2B5EF4-FFF2-40B4-BE49-F238E27FC236}">
                <a16:creationId xmlns:a16="http://schemas.microsoft.com/office/drawing/2014/main" id="{D082B48C-FA05-48B2-A5BD-1007D6A55C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47648" y="4837663"/>
            <a:ext cx="731520"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Left Brace 21">
            <a:extLst>
              <a:ext uri="{FF2B5EF4-FFF2-40B4-BE49-F238E27FC236}">
                <a16:creationId xmlns:a16="http://schemas.microsoft.com/office/drawing/2014/main" id="{69000478-3E25-4082-B565-FCF019C81A27}"/>
              </a:ext>
            </a:extLst>
          </p:cNvPr>
          <p:cNvSpPr/>
          <p:nvPr/>
        </p:nvSpPr>
        <p:spPr>
          <a:xfrm>
            <a:off x="2113935" y="2531852"/>
            <a:ext cx="2881665" cy="3300332"/>
          </a:xfrm>
          <a:prstGeom prst="leftBrace">
            <a:avLst/>
          </a:prstGeom>
          <a:ln w="28575">
            <a:solidFill>
              <a:srgbClr val="FFA829"/>
            </a:solidFill>
            <a:prstDash val="sysDot"/>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23" name="TextBox 22">
            <a:extLst>
              <a:ext uri="{FF2B5EF4-FFF2-40B4-BE49-F238E27FC236}">
                <a16:creationId xmlns:a16="http://schemas.microsoft.com/office/drawing/2014/main" id="{C8E5EEA6-01DE-4248-B9BD-7180045CA600}"/>
              </a:ext>
            </a:extLst>
          </p:cNvPr>
          <p:cNvSpPr txBox="1"/>
          <p:nvPr/>
        </p:nvSpPr>
        <p:spPr>
          <a:xfrm>
            <a:off x="1784554" y="3813300"/>
            <a:ext cx="1211449" cy="26008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Portfolios made up of products</a:t>
            </a:r>
          </a:p>
        </p:txBody>
      </p:sp>
    </p:spTree>
    <p:extLst>
      <p:ext uri="{BB962C8B-B14F-4D97-AF65-F5344CB8AC3E}">
        <p14:creationId xmlns:p14="http://schemas.microsoft.com/office/powerpoint/2010/main" val="241781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p:bldP spid="12" grpId="0"/>
      <p:bldP spid="15" grpId="0"/>
      <p:bldP spid="17" grpId="0"/>
      <p:bldP spid="19" grpId="0"/>
      <p:bldP spid="20" grpId="0"/>
      <p:bldP spid="22" grpId="0" animBg="1"/>
      <p:bldP spid="23" grpId="0"/>
    </p:bldLst>
  </p:timing>
</p:sld>
</file>

<file path=ppt/theme/theme1.xml><?xml version="1.0" encoding="utf-8"?>
<a:theme xmlns:a="http://schemas.openxmlformats.org/drawingml/2006/main" name="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ZtM">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3.xml><?xml version="1.0" encoding="utf-8"?>
<a:theme xmlns:a="http://schemas.openxmlformats.org/drawingml/2006/main" name="1_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ZtM">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6.xml><?xml version="1.0" encoding="utf-8"?>
<a:theme xmlns:a="http://schemas.openxmlformats.org/drawingml/2006/main" name="2_ZtM">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49641</TotalTime>
  <Words>2636</Words>
  <Application>Microsoft Office PowerPoint</Application>
  <PresentationFormat>Widescreen</PresentationFormat>
  <Paragraphs>267</Paragraphs>
  <Slides>15</Slides>
  <Notes>15</Notes>
  <HiddenSlides>0</HiddenSlides>
  <MMClips>0</MMClips>
  <ScaleCrop>false</ScaleCrop>
  <HeadingPairs>
    <vt:vector size="6" baseType="variant">
      <vt:variant>
        <vt:lpstr>Fonts Used</vt:lpstr>
      </vt:variant>
      <vt:variant>
        <vt:i4>11</vt:i4>
      </vt:variant>
      <vt:variant>
        <vt:lpstr>Theme</vt:lpstr>
      </vt:variant>
      <vt:variant>
        <vt:i4>6</vt:i4>
      </vt:variant>
      <vt:variant>
        <vt:lpstr>Slide Titles</vt:lpstr>
      </vt:variant>
      <vt:variant>
        <vt:i4>15</vt:i4>
      </vt:variant>
    </vt:vector>
  </HeadingPairs>
  <TitlesOfParts>
    <vt:vector size="32" baseType="lpstr">
      <vt:lpstr>Arial</vt:lpstr>
      <vt:lpstr>Calibri</vt:lpstr>
      <vt:lpstr>Lucida Grande</vt:lpstr>
      <vt:lpstr>Montserrat</vt:lpstr>
      <vt:lpstr>Myriad Pro</vt:lpstr>
      <vt:lpstr>Myriad Pro Light</vt:lpstr>
      <vt:lpstr>PS TT Commons</vt:lpstr>
      <vt:lpstr>PS TT Commons Light</vt:lpstr>
      <vt:lpstr>Roboto</vt:lpstr>
      <vt:lpstr>Trebuchet MS</vt:lpstr>
      <vt:lpstr>Wingdings</vt:lpstr>
      <vt:lpstr>Blank</vt:lpstr>
      <vt:lpstr>ZtM</vt:lpstr>
      <vt:lpstr>1_Blank</vt:lpstr>
      <vt:lpstr>2_Blank</vt:lpstr>
      <vt:lpstr>1_ZtM</vt:lpstr>
      <vt:lpstr>2_ZtM</vt:lpstr>
      <vt:lpstr>PowerPoint Presentation</vt:lpstr>
      <vt:lpstr>PowerPoint Presentation</vt:lpstr>
      <vt:lpstr>CloudFormation: Infrastructure as Code</vt:lpstr>
      <vt:lpstr>PowerPoint Presentation</vt:lpstr>
      <vt:lpstr>CloudFormation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Need for SSM Parameter Store</vt:lpstr>
      <vt:lpstr>SSM Parameter Store vs. Secrets Manager</vt:lpstr>
      <vt:lpstr>Important Points to Remember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Amber Israelsen</dc:creator>
  <cp:lastModifiedBy>Amber Israelsen</cp:lastModifiedBy>
  <cp:revision>3148</cp:revision>
  <dcterms:created xsi:type="dcterms:W3CDTF">2021-07-31T23:46:42Z</dcterms:created>
  <dcterms:modified xsi:type="dcterms:W3CDTF">2022-10-23T17:36:45Z</dcterms:modified>
</cp:coreProperties>
</file>